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8" r:id="rId9"/>
    <p:sldId id="263" r:id="rId10"/>
    <p:sldId id="264" r:id="rId11"/>
    <p:sldId id="294" r:id="rId12"/>
    <p:sldId id="265" r:id="rId13"/>
    <p:sldId id="266" r:id="rId14"/>
    <p:sldId id="267" r:id="rId15"/>
    <p:sldId id="268" r:id="rId16"/>
    <p:sldId id="295" r:id="rId17"/>
    <p:sldId id="269" r:id="rId18"/>
    <p:sldId id="270" r:id="rId19"/>
    <p:sldId id="271" r:id="rId20"/>
    <p:sldId id="272" r:id="rId21"/>
    <p:sldId id="296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97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98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D5F"/>
    <a:srgbClr val="AF213D"/>
    <a:srgbClr val="F7F7F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86" d="100"/>
          <a:sy n="86" d="100"/>
        </p:scale>
        <p:origin x="-7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rotWithShape="1">
          <a:gsLst>
            <a:gs pos="0">
              <a:srgbClr val="112D5F"/>
            </a:gs>
            <a:gs pos="41000">
              <a:srgbClr val="112D5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 descr="vykricnik.png"/>
          <p:cNvPicPr>
            <a:picLocks noChangeAspect="1"/>
          </p:cNvPicPr>
          <p:nvPr userDrawn="1"/>
        </p:nvPicPr>
        <p:blipFill>
          <a:blip r:embed="rId2"/>
          <a:srcRect l="42500"/>
          <a:stretch>
            <a:fillRect/>
          </a:stretch>
        </p:blipFill>
        <p:spPr bwMode="auto">
          <a:xfrm>
            <a:off x="4214813" y="0"/>
            <a:ext cx="4929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9" descr="headback.png"/>
          <p:cNvPicPr>
            <a:picLocks noChangeAspect="1"/>
          </p:cNvPicPr>
          <p:nvPr userDrawn="1"/>
        </p:nvPicPr>
        <p:blipFill>
          <a:blip r:embed="rId3"/>
          <a:srcRect t="3123" r="13333" b="51042"/>
          <a:stretch>
            <a:fillRect/>
          </a:stretch>
        </p:blipFill>
        <p:spPr bwMode="auto">
          <a:xfrm>
            <a:off x="0" y="285750"/>
            <a:ext cx="7429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7"/>
          <p:cNvSpPr txBox="1"/>
          <p:nvPr userDrawn="1"/>
        </p:nvSpPr>
        <p:spPr>
          <a:xfrm>
            <a:off x="3071813" y="6215063"/>
            <a:ext cx="497363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112D5F"/>
                </a:solidFill>
                <a:latin typeface="+mn-lt"/>
                <a:cs typeface="+mn-cs"/>
              </a:rPr>
              <a:t>www.</a:t>
            </a:r>
            <a:r>
              <a:rPr lang="cs-CZ" sz="1600" dirty="0" err="1">
                <a:solidFill>
                  <a:srgbClr val="112D5F"/>
                </a:solidFill>
                <a:latin typeface="+mn-lt"/>
                <a:cs typeface="+mn-cs"/>
              </a:rPr>
              <a:t>cmkos.cz</a:t>
            </a:r>
            <a:r>
              <a:rPr lang="cs-CZ" sz="1600" dirty="0">
                <a:solidFill>
                  <a:srgbClr val="112D5F"/>
                </a:solidFill>
                <a:latin typeface="+mn-lt"/>
                <a:cs typeface="+mn-cs"/>
              </a:rPr>
              <a:t> – www.odbory-online.</a:t>
            </a:r>
            <a:r>
              <a:rPr lang="cs-CZ" sz="1600" dirty="0" err="1">
                <a:solidFill>
                  <a:srgbClr val="112D5F"/>
                </a:solidFill>
                <a:latin typeface="+mn-lt"/>
                <a:cs typeface="+mn-cs"/>
              </a:rPr>
              <a:t>cz</a:t>
            </a:r>
            <a:r>
              <a:rPr lang="cs-CZ" sz="1600" dirty="0">
                <a:solidFill>
                  <a:srgbClr val="112D5F"/>
                </a:solidFill>
                <a:latin typeface="+mn-lt"/>
                <a:cs typeface="+mn-cs"/>
              </a:rPr>
              <a:t> – www.</a:t>
            </a:r>
            <a:r>
              <a:rPr lang="cs-CZ" sz="1600" dirty="0" err="1">
                <a:solidFill>
                  <a:srgbClr val="112D5F"/>
                </a:solidFill>
                <a:latin typeface="+mn-lt"/>
                <a:cs typeface="+mn-cs"/>
              </a:rPr>
              <a:t>esondy.cz</a:t>
            </a:r>
            <a:endParaRPr lang="cs-CZ" sz="1600" dirty="0">
              <a:solidFill>
                <a:srgbClr val="112D5F"/>
              </a:solidFill>
              <a:latin typeface="+mn-lt"/>
              <a:cs typeface="+mn-cs"/>
            </a:endParaRPr>
          </a:p>
        </p:txBody>
      </p:sp>
      <p:pic>
        <p:nvPicPr>
          <p:cNvPr id="7" name="Obrázek 12" descr="logo.png"/>
          <p:cNvPicPr>
            <a:picLocks noChangeAspect="1"/>
          </p:cNvPicPr>
          <p:nvPr userDrawn="1"/>
        </p:nvPicPr>
        <p:blipFill>
          <a:blip r:embed="rId4"/>
          <a:srcRect l="2632" t="4253" r="10526" b="3548"/>
          <a:stretch>
            <a:fillRect/>
          </a:stretch>
        </p:blipFill>
        <p:spPr bwMode="auto">
          <a:xfrm>
            <a:off x="214313" y="5000625"/>
            <a:ext cx="23574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6643734" cy="2071702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3390912"/>
            <a:ext cx="678661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7F7F7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C2F41-3AA8-4B95-B142-DD593D1814DC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09F8-157F-4BDE-A18E-8CCEA3EFB2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516BA-9CF0-4CCC-85B7-42E9F334EB7C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1174-1BF8-49BF-80E0-6FF56169E5D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gradFill flip="none" rotWithShape="1">
          <a:gsLst>
            <a:gs pos="18000">
              <a:srgbClr val="112D5F"/>
            </a:gs>
            <a:gs pos="0">
              <a:srgbClr val="FFFFFF">
                <a:alpha val="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 userDrawn="1"/>
        </p:nvSpPr>
        <p:spPr>
          <a:xfrm>
            <a:off x="0" y="0"/>
            <a:ext cx="8072462" cy="714356"/>
          </a:xfrm>
          <a:prstGeom prst="rect">
            <a:avLst/>
          </a:prstGeom>
          <a:gradFill flip="none" rotWithShape="1">
            <a:gsLst>
              <a:gs pos="88000">
                <a:srgbClr val="AF213D">
                  <a:shade val="67500"/>
                  <a:satMod val="115000"/>
                </a:srgbClr>
              </a:gs>
              <a:gs pos="100000">
                <a:srgbClr val="AF213D">
                  <a:shade val="100000"/>
                  <a:satMod val="115000"/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" name="Obrázek 6" descr="logo.png"/>
          <p:cNvPicPr>
            <a:picLocks noChangeAspect="1"/>
          </p:cNvPicPr>
          <p:nvPr userDrawn="1"/>
        </p:nvPicPr>
        <p:blipFill>
          <a:blip r:embed="rId2"/>
          <a:srcRect l="2632" t="4253" r="10526" b="3548"/>
          <a:stretch>
            <a:fillRect/>
          </a:stretch>
        </p:blipFill>
        <p:spPr bwMode="auto">
          <a:xfrm>
            <a:off x="8215313" y="0"/>
            <a:ext cx="9286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14"/>
            <a:ext cx="7543824" cy="571504"/>
          </a:xfrm>
        </p:spPr>
        <p:txBody>
          <a:bodyPr>
            <a:noAutofit/>
          </a:bodyPr>
          <a:lstStyle>
            <a:lvl1pPr algn="l">
              <a:defRPr sz="24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A41A2-0528-4309-A731-3BE6319ABA47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7CC92-8BB7-4251-A1EE-AD585CD6908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CFA4-77AD-4875-B5D1-72B5327F5AD0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D766B-7A67-4F47-93B6-50CC1D32FE7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23150-C8C0-4877-AE4D-9AE73E485FAA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71B08-7011-44DC-8D48-8D4C622F77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F2AD-2902-49FC-A5EB-F12E372EA548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842D-8661-4AB0-A05A-57B0EF24059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DE8E-A48E-4669-92ED-CB49F1AC1BFE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A53E-1E24-46B8-A95D-CDD9D65B15A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3CF62-A6F4-40C0-95D3-4A1182711245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66AFE-8124-418A-9271-6B9E73AB36C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2291-61E0-46AA-A8DB-5BB617D6AA70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4C10-2B0C-4248-AD90-ADE9762056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112D5F"/>
            </a:gs>
            <a:gs pos="0">
              <a:srgbClr val="FFFF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0063" y="214313"/>
            <a:ext cx="7543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63C83F-E7F1-440C-BDCF-4B335920271B}" type="datetimeFigureOut">
              <a:rPr lang="cs-CZ"/>
              <a:pPr>
                <a:defRPr/>
              </a:pPr>
              <a:t>17.8.2010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AA110A-C017-4EFA-B991-72CE15435F1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Myriad Pro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Myriad Pro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Myriad Pro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Myriad Pro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Myriad Pro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Myriad Pro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Myriad Pro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Myriad Pro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Myriad Pro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3" y="785813"/>
            <a:ext cx="6643687" cy="2071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KOALIČNÍ SMLOUVA </a:t>
            </a:r>
            <a:br>
              <a:rPr lang="cs-CZ" dirty="0" smtClean="0"/>
            </a:br>
            <a:r>
              <a:rPr lang="cs-CZ" dirty="0" smtClean="0"/>
              <a:t>A PROGRAMOVÉ PROHLÁŠENÍ </a:t>
            </a:r>
            <a:br>
              <a:rPr lang="cs-CZ" dirty="0" smtClean="0"/>
            </a:br>
            <a:r>
              <a:rPr lang="cs-CZ" dirty="0" smtClean="0"/>
              <a:t>VLÁDY ČR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14313" y="3390900"/>
            <a:ext cx="6786562" cy="1752600"/>
          </a:xfrm>
        </p:spPr>
        <p:txBody>
          <a:bodyPr/>
          <a:lstStyle/>
          <a:p>
            <a:r>
              <a:rPr lang="cs-CZ" b="1" smtClean="0">
                <a:latin typeface="Arial" charset="0"/>
                <a:cs typeface="Arial" charset="0"/>
              </a:rPr>
              <a:t>Stručný přehled navrhovaných změn </a:t>
            </a:r>
            <a:br>
              <a:rPr lang="cs-CZ" b="1" smtClean="0">
                <a:latin typeface="Arial" charset="0"/>
                <a:cs typeface="Arial" charset="0"/>
              </a:rPr>
            </a:br>
            <a:r>
              <a:rPr lang="cs-CZ" b="1" smtClean="0">
                <a:latin typeface="Arial" charset="0"/>
                <a:cs typeface="Arial" charset="0"/>
              </a:rPr>
              <a:t>a jejich dopadů na zaměstnance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Skupina 22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30" name="Obdélník 29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Odměňování ve veřejné sféře</a:t>
            </a:r>
          </a:p>
        </p:txBody>
      </p:sp>
      <p:sp>
        <p:nvSpPr>
          <p:cNvPr id="22531" name="TextovéPole 12"/>
          <p:cNvSpPr txBox="1">
            <a:spLocks noChangeArrowheads="1"/>
          </p:cNvSpPr>
          <p:nvPr/>
        </p:nvSpPr>
        <p:spPr bwMode="auto">
          <a:xfrm>
            <a:off x="142875" y="1362075"/>
            <a:ext cx="87868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Zruší se nebo upraví tabulkové platy ve zdravotnictví, mimo jiné i proto, aby nebyla blokována výše odměny zdravotníků po dokončení postgraduálního vzdělávání </a:t>
            </a:r>
            <a:br>
              <a:rPr lang="cs-CZ" sz="1600" b="1"/>
            </a:br>
            <a:r>
              <a:rPr lang="cs-CZ" sz="1600" b="1"/>
              <a:t>a byly umožněny vyšší motivační mzdy.</a:t>
            </a:r>
          </a:p>
        </p:txBody>
      </p:sp>
      <p:sp>
        <p:nvSpPr>
          <p:cNvPr id="22532" name="TextovéPole 13"/>
          <p:cNvSpPr txBox="1">
            <a:spLocks noChangeArrowheads="1"/>
          </p:cNvSpPr>
          <p:nvPr/>
        </p:nvSpPr>
        <p:spPr bwMode="auto">
          <a:xfrm>
            <a:off x="142875" y="3500438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Jednotný systém odměňování pro všechny zaměstnavatele příspěvkové organizace státní i zřizované územně samosprávními celky.</a:t>
            </a:r>
          </a:p>
        </p:txBody>
      </p:sp>
      <p:sp>
        <p:nvSpPr>
          <p:cNvPr id="22533" name="TextovéPole 14"/>
          <p:cNvSpPr txBox="1">
            <a:spLocks noChangeArrowheads="1"/>
          </p:cNvSpPr>
          <p:nvPr/>
        </p:nvSpPr>
        <p:spPr bwMode="auto">
          <a:xfrm>
            <a:off x="214313" y="55721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Úprava tabulkových platů ve zdravotnictví nic nevyřeší a povede pouze k přerozdělování prostředků.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1">
                <a:lumMod val="85000"/>
                <a:lumOff val="15000"/>
              </a:schemeClr>
            </a:gs>
            <a:gs pos="0">
              <a:srgbClr val="FFFFFF">
                <a:alpha val="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ovéPole 3"/>
          <p:cNvSpPr txBox="1">
            <a:spLocks noChangeArrowheads="1"/>
          </p:cNvSpPr>
          <p:nvPr/>
        </p:nvSpPr>
        <p:spPr bwMode="auto">
          <a:xfrm>
            <a:off x="214313" y="1214438"/>
            <a:ext cx="8786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</a:rPr>
              <a:t>Odměňování ve veřejné sféře</a:t>
            </a:r>
          </a:p>
        </p:txBody>
      </p:sp>
      <p:sp>
        <p:nvSpPr>
          <p:cNvPr id="5" name="Obdélník 4"/>
          <p:cNvSpPr/>
          <p:nvPr/>
        </p:nvSpPr>
        <p:spPr>
          <a:xfrm>
            <a:off x="785813" y="2143125"/>
            <a:ext cx="7643812" cy="3143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Zásadní nesouhlas.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Postoj ČMKOS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Zaměstnanost</a:t>
            </a:r>
          </a:p>
        </p:txBody>
      </p:sp>
      <p:sp>
        <p:nvSpPr>
          <p:cNvPr id="24579" name="TextovéPole 12"/>
          <p:cNvSpPr txBox="1">
            <a:spLocks noChangeArrowheads="1"/>
          </p:cNvSpPr>
          <p:nvPr/>
        </p:nvSpPr>
        <p:spPr bwMode="auto">
          <a:xfrm>
            <a:off x="142875" y="1571625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Podpora v nezaměstnanosti bude vázána na aktivitu nezaměstnaného.</a:t>
            </a:r>
          </a:p>
        </p:txBody>
      </p:sp>
      <p:sp>
        <p:nvSpPr>
          <p:cNvPr id="24580" name="TextovéPole 13"/>
          <p:cNvSpPr txBox="1">
            <a:spLocks noChangeArrowheads="1"/>
          </p:cNvSpPr>
          <p:nvPr/>
        </p:nvSpPr>
        <p:spPr bwMode="auto">
          <a:xfrm>
            <a:off x="142875" y="3143250"/>
            <a:ext cx="878681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Úřad práce (ÚP) vyřadí uchazeče o zaměstnání z evidence v případech, že:</a:t>
            </a:r>
          </a:p>
          <a:p>
            <a:pPr algn="ctr">
              <a:buFont typeface="Arial" charset="0"/>
              <a:buChar char="•"/>
            </a:pPr>
            <a:r>
              <a:rPr lang="cs-CZ" sz="1600" b="1"/>
              <a:t> odmítne nastoupit do vhodného zaměstnání, </a:t>
            </a:r>
          </a:p>
          <a:p>
            <a:pPr algn="ctr">
              <a:buFont typeface="Arial" charset="0"/>
              <a:buChar char="•"/>
            </a:pPr>
            <a:r>
              <a:rPr lang="cs-CZ" sz="1600" b="1"/>
              <a:t> nespolupracuje při vypracování individuálního akčního plánu, </a:t>
            </a:r>
          </a:p>
          <a:p>
            <a:pPr algn="ctr">
              <a:buFont typeface="Arial" charset="0"/>
              <a:buChar char="•"/>
            </a:pPr>
            <a:r>
              <a:rPr lang="cs-CZ" sz="1600" b="1"/>
              <a:t> neplní své povinnosti uchazeče o zaměstnání. </a:t>
            </a:r>
          </a:p>
          <a:p>
            <a:pPr algn="ctr">
              <a:buFont typeface="Arial" charset="0"/>
              <a:buNone/>
            </a:pPr>
            <a:r>
              <a:rPr lang="cs-CZ" sz="1600" b="1"/>
              <a:t>Vyřazení z evidence znamená ztrátu nároku na podporu v nezaměstnanosti.</a:t>
            </a:r>
          </a:p>
        </p:txBody>
      </p:sp>
      <p:sp>
        <p:nvSpPr>
          <p:cNvPr id="24581" name="TextovéPole 14"/>
          <p:cNvSpPr txBox="1">
            <a:spLocks noChangeArrowheads="1"/>
          </p:cNvSpPr>
          <p:nvPr/>
        </p:nvSpPr>
        <p:spPr bwMode="auto">
          <a:xfrm>
            <a:off x="214313" y="5572125"/>
            <a:ext cx="8715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Zvýší „šikanu“ nezaměstnaných z důvodu nedostatku pracovních míst a neschopnosti státu (krajů) nabídnout nezaměstnaným veřejně prospěšné práce.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Zaměstnanost</a:t>
            </a:r>
          </a:p>
        </p:txBody>
      </p:sp>
      <p:sp>
        <p:nvSpPr>
          <p:cNvPr id="25603" name="TextovéPole 12"/>
          <p:cNvSpPr txBox="1">
            <a:spLocks noChangeArrowheads="1"/>
          </p:cNvSpPr>
          <p:nvPr/>
        </p:nvSpPr>
        <p:spPr bwMode="auto">
          <a:xfrm>
            <a:off x="142875" y="1643063"/>
            <a:ext cx="8786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Snížení podpory pro nezaměstnané, kteří ukončili pracovní poměr z vlastní vůle. </a:t>
            </a:r>
          </a:p>
        </p:txBody>
      </p:sp>
      <p:sp>
        <p:nvSpPr>
          <p:cNvPr id="25604" name="TextovéPole 13"/>
          <p:cNvSpPr txBox="1">
            <a:spLocks noChangeArrowheads="1"/>
          </p:cNvSpPr>
          <p:nvPr/>
        </p:nvSpPr>
        <p:spPr bwMode="auto">
          <a:xfrm>
            <a:off x="142875" y="3429000"/>
            <a:ext cx="8786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Nárok na podporu v nezaměstnanosti nevznikne uchazeči, který v posledních 6 měsících před zařazením do evidence uchazečů o zaměstnání bez vážného důvodu opakovaně sám ukončil vhodné zaměstnání zprostředkované úřadem práce. </a:t>
            </a:r>
          </a:p>
        </p:txBody>
      </p:sp>
      <p:sp>
        <p:nvSpPr>
          <p:cNvPr id="25605" name="TextovéPole 14"/>
          <p:cNvSpPr txBox="1">
            <a:spLocks noChangeArrowheads="1"/>
          </p:cNvSpPr>
          <p:nvPr/>
        </p:nvSpPr>
        <p:spPr bwMode="auto">
          <a:xfrm>
            <a:off x="214313" y="5214938"/>
            <a:ext cx="86439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cs-CZ" sz="1600" b="1"/>
              <a:t>trestá zaměstnance, kteří skončí pracovní poměr z důvodů nemoci člena rodiny,   šikany na pracovišti, nevhodných pracovních podmínek, nevyplacení mzdy, </a:t>
            </a:r>
            <a:br>
              <a:rPr lang="cs-CZ" sz="1600" b="1"/>
            </a:br>
            <a:r>
              <a:rPr lang="cs-CZ" sz="1600" b="1"/>
              <a:t>či vynucené dohody o skončení pracovního poměru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paradoxně proti vládnímu záměru omezuje proklamovanou flexibilitu a mobilitu pracovní síly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Zaměstnanost</a:t>
            </a:r>
          </a:p>
        </p:txBody>
      </p:sp>
      <p:sp>
        <p:nvSpPr>
          <p:cNvPr id="26627" name="TextovéPole 12"/>
          <p:cNvSpPr txBox="1">
            <a:spLocks noChangeArrowheads="1"/>
          </p:cNvSpPr>
          <p:nvPr/>
        </p:nvSpPr>
        <p:spPr bwMode="auto">
          <a:xfrm>
            <a:off x="142875" y="1571625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Zrušení institutu nekolidujícího zaměstnání z důvodu jeho zneužívání.</a:t>
            </a:r>
          </a:p>
        </p:txBody>
      </p:sp>
      <p:sp>
        <p:nvSpPr>
          <p:cNvPr id="26628" name="TextovéPole 13"/>
          <p:cNvSpPr txBox="1">
            <a:spLocks noChangeArrowheads="1"/>
          </p:cNvSpPr>
          <p:nvPr/>
        </p:nvSpPr>
        <p:spPr bwMode="auto">
          <a:xfrm>
            <a:off x="142875" y="3286125"/>
            <a:ext cx="87868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Možnost souběhu pobírání podpory a přivýdělku formou tzv. nekolidujícího zaměstnání - platí pro uchazeče o zaměstnání, kteří jsou evidováni u ÚP, pokud jejich měsíční výdělek nepřesáhne polovinu minimální mzdy (tj. aktuálně částku 4.000,- Kč/měs.).</a:t>
            </a:r>
          </a:p>
        </p:txBody>
      </p:sp>
      <p:sp>
        <p:nvSpPr>
          <p:cNvPr id="26629" name="TextovéPole 14"/>
          <p:cNvSpPr txBox="1">
            <a:spLocks noChangeArrowheads="1"/>
          </p:cNvSpPr>
          <p:nvPr/>
        </p:nvSpPr>
        <p:spPr bwMode="auto">
          <a:xfrm>
            <a:off x="214313" y="5072063"/>
            <a:ext cx="892968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cs-CZ" sz="1600" b="1"/>
              <a:t>zbaví nezaměstnaného možnosti zachovat si alespoň částečně předchozí životní standard drobnou prací,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dojde ke ztrátě kontaktu s pracovním prostředím a ohrožení zachování si pracovních návyků, 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zvýší se riziko práce na černo,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zvyšuje se tlak na další sociální systémy (</a:t>
            </a:r>
            <a:r>
              <a:rPr lang="cs-CZ" sz="1500" b="1"/>
              <a:t>zejména státní sociální podporu a sociální péči</a:t>
            </a:r>
            <a:r>
              <a:rPr lang="cs-CZ" sz="1600" b="1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Zaměstnanost</a:t>
            </a:r>
          </a:p>
        </p:txBody>
      </p:sp>
      <p:sp>
        <p:nvSpPr>
          <p:cNvPr id="27651" name="TextovéPole 12"/>
          <p:cNvSpPr txBox="1">
            <a:spLocks noChangeArrowheads="1"/>
          </p:cNvSpPr>
          <p:nvPr/>
        </p:nvSpPr>
        <p:spPr bwMode="auto">
          <a:xfrm>
            <a:off x="142875" y="1571625"/>
            <a:ext cx="8786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Podpora pro nezaměstnané, kteří začnou podnikat.</a:t>
            </a:r>
          </a:p>
        </p:txBody>
      </p:sp>
      <p:sp>
        <p:nvSpPr>
          <p:cNvPr id="27652" name="TextovéPole 13"/>
          <p:cNvSpPr txBox="1">
            <a:spLocks noChangeArrowheads="1"/>
          </p:cNvSpPr>
          <p:nvPr/>
        </p:nvSpPr>
        <p:spPr bwMode="auto">
          <a:xfrm>
            <a:off x="142875" y="3714750"/>
            <a:ext cx="8786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Neupraveno.</a:t>
            </a:r>
          </a:p>
        </p:txBody>
      </p:sp>
      <p:sp>
        <p:nvSpPr>
          <p:cNvPr id="27653" name="TextovéPole 14"/>
          <p:cNvSpPr txBox="1">
            <a:spLocks noChangeArrowheads="1"/>
          </p:cNvSpPr>
          <p:nvPr/>
        </p:nvSpPr>
        <p:spPr bwMode="auto">
          <a:xfrm>
            <a:off x="214313" y="5572125"/>
            <a:ext cx="8929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Jde o nekonzistentní a ve vztahu k předchozímu návrhu o diskriminační (nerovné zacházení) opatření jednostranně zvýhodňující pouze OSV</a:t>
            </a:r>
            <a:r>
              <a:rPr lang="cs-CZ" sz="1600" b="1">
                <a:latin typeface="Calibri" pitchFamily="34" charset="0"/>
              </a:rPr>
              <a:t>Č</a:t>
            </a:r>
            <a:r>
              <a:rPr lang="cs-CZ" b="1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1">
                <a:lumMod val="85000"/>
                <a:lumOff val="15000"/>
              </a:schemeClr>
            </a:gs>
            <a:gs pos="0">
              <a:srgbClr val="FFFFFF">
                <a:alpha val="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ovéPole 3"/>
          <p:cNvSpPr txBox="1">
            <a:spLocks noChangeArrowheads="1"/>
          </p:cNvSpPr>
          <p:nvPr/>
        </p:nvSpPr>
        <p:spPr bwMode="auto">
          <a:xfrm>
            <a:off x="214313" y="1214438"/>
            <a:ext cx="8786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</a:rPr>
              <a:t>Zaměstnanost</a:t>
            </a:r>
          </a:p>
        </p:txBody>
      </p:sp>
      <p:sp>
        <p:nvSpPr>
          <p:cNvPr id="5" name="Obdélník 4"/>
          <p:cNvSpPr/>
          <p:nvPr/>
        </p:nvSpPr>
        <p:spPr>
          <a:xfrm>
            <a:off x="785813" y="2143125"/>
            <a:ext cx="7643812" cy="3143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2400" b="1">
                <a:solidFill>
                  <a:schemeClr val="tx1"/>
                </a:solidFill>
                <a:latin typeface="Arial" charset="0"/>
                <a:cs typeface="Arial" charset="0"/>
              </a:rPr>
              <a:t>Návrhy opatření nemůže ČMKOS akceptovat, neboť zásadním způsobem zhorší podmínky </a:t>
            </a:r>
            <a:br>
              <a:rPr lang="cs-CZ" sz="24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2400" b="1">
                <a:solidFill>
                  <a:schemeClr val="tx1"/>
                </a:solidFill>
                <a:latin typeface="Arial" charset="0"/>
                <a:cs typeface="Arial" charset="0"/>
              </a:rPr>
              <a:t>pro slaďování rodinného a pracovního života zaměstnanců. Zákazem pouze na straně zaměstnanců vykonávat tzv. nekolidující zaměstnání dojde ke zhoršení životní úrovně zaměstnanců.</a:t>
            </a:r>
          </a:p>
        </p:txBody>
      </p:sp>
      <p:sp>
        <p:nvSpPr>
          <p:cNvPr id="2867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Postoj ČMKOS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Důchody</a:t>
            </a:r>
          </a:p>
        </p:txBody>
      </p:sp>
      <p:sp>
        <p:nvSpPr>
          <p:cNvPr id="29699" name="TextovéPole 12"/>
          <p:cNvSpPr txBox="1">
            <a:spLocks noChangeArrowheads="1"/>
          </p:cNvSpPr>
          <p:nvPr/>
        </p:nvSpPr>
        <p:spPr bwMode="auto">
          <a:xfrm>
            <a:off x="142875" y="1357313"/>
            <a:ext cx="8786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Vláda bude respektovat závěry Bezděkovy komise k reformě důchodového systému, </a:t>
            </a:r>
            <a:br>
              <a:rPr lang="cs-CZ" sz="1600" b="1"/>
            </a:br>
            <a:r>
              <a:rPr lang="cs-CZ" sz="1600" b="1"/>
              <a:t>včetně jejího financování. Vláda bude vycházet ze závěrů komise v co nejvyšší možné míře s ohledem na co nejnižší dopady na nejzranitelnější skupiny obyvatel.</a:t>
            </a:r>
          </a:p>
        </p:txBody>
      </p:sp>
      <p:sp>
        <p:nvSpPr>
          <p:cNvPr id="29700" name="TextovéPole 13"/>
          <p:cNvSpPr txBox="1">
            <a:spLocks noChangeArrowheads="1"/>
          </p:cNvSpPr>
          <p:nvPr/>
        </p:nvSpPr>
        <p:spPr bwMode="auto">
          <a:xfrm>
            <a:off x="142875" y="3214688"/>
            <a:ext cx="87868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Existuje průběžně financované, parametricky upravované důchodové pojištění spravované ČSSZ, které spolehlivě chrání občany před chudobou ve stáří, při invaliditě </a:t>
            </a:r>
            <a:br>
              <a:rPr lang="cs-CZ" sz="1600" b="1"/>
            </a:br>
            <a:r>
              <a:rPr lang="cs-CZ" sz="1600" b="1"/>
              <a:t>i při ztrátě živitele a doplňkové soukromé penzijní připojištění se státním příspěvkem, které zatím doplňkové důchodové příjmy neposkytuje.</a:t>
            </a:r>
          </a:p>
        </p:txBody>
      </p:sp>
      <p:sp>
        <p:nvSpPr>
          <p:cNvPr id="29701" name="TextovéPole 14"/>
          <p:cNvSpPr txBox="1">
            <a:spLocks noChangeArrowheads="1"/>
          </p:cNvSpPr>
          <p:nvPr/>
        </p:nvSpPr>
        <p:spPr bwMode="auto">
          <a:xfrm>
            <a:off x="214313" y="5143500"/>
            <a:ext cx="892968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cs-CZ" sz="1600" b="1"/>
              <a:t>vyvedení části pojistného z průběžného důchodového pojištění do soukromých penzijních fondů ohrozí funkci tohoto systému při potírání chudoby, aniž by vytvořila podmínky pro zlepšování náhradového poměru, tj. pro zlepšování podílu důchodů </a:t>
            </a:r>
            <a:br>
              <a:rPr lang="cs-CZ" sz="1600" b="1"/>
            </a:br>
            <a:r>
              <a:rPr lang="cs-CZ" sz="1600" b="1"/>
              <a:t>ke mzdám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současně zvýší DPH z 10 na 19 %, což dramaticky zvýší ceny základních potravin </a:t>
            </a:r>
            <a:br>
              <a:rPr lang="cs-CZ" sz="1600" b="1"/>
            </a:br>
            <a:r>
              <a:rPr lang="cs-CZ" sz="1600" b="1"/>
              <a:t>a dalších komodit pro důchodce a další zranitelné skupiny občanů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b="1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b="1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b="1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Důchody</a:t>
            </a:r>
          </a:p>
        </p:txBody>
      </p:sp>
      <p:sp>
        <p:nvSpPr>
          <p:cNvPr id="30723" name="TextovéPole 12"/>
          <p:cNvSpPr txBox="1">
            <a:spLocks noChangeArrowheads="1"/>
          </p:cNvSpPr>
          <p:nvPr/>
        </p:nvSpPr>
        <p:spPr bwMode="auto">
          <a:xfrm>
            <a:off x="142875" y="1428750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Před spuštěním důchodové reformy bude probíhat valorizace důchodů podle platné legislativy.</a:t>
            </a:r>
          </a:p>
        </p:txBody>
      </p:sp>
      <p:sp>
        <p:nvSpPr>
          <p:cNvPr id="30724" name="TextovéPole 13"/>
          <p:cNvSpPr txBox="1">
            <a:spLocks noChangeArrowheads="1"/>
          </p:cNvSpPr>
          <p:nvPr/>
        </p:nvSpPr>
        <p:spPr bwMode="auto">
          <a:xfrm>
            <a:off x="142875" y="3429000"/>
            <a:ext cx="87868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Vyplácené důchody se zvyšují v závislosti na růstu úhrnného indexu </a:t>
            </a:r>
            <a:br>
              <a:rPr lang="cs-CZ" sz="1600" b="1"/>
            </a:br>
            <a:r>
              <a:rPr lang="cs-CZ" sz="1600" b="1"/>
              <a:t>spotřebitelských cen za domácnosti celkem a na růstu indexu reálné mzdy. </a:t>
            </a:r>
          </a:p>
        </p:txBody>
      </p:sp>
      <p:sp>
        <p:nvSpPr>
          <p:cNvPr id="30725" name="TextovéPole 14"/>
          <p:cNvSpPr txBox="1">
            <a:spLocks noChangeArrowheads="1"/>
          </p:cNvSpPr>
          <p:nvPr/>
        </p:nvSpPr>
        <p:spPr bwMode="auto">
          <a:xfrm>
            <a:off x="323850" y="5661025"/>
            <a:ext cx="8572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Po startu reformy se výrazně zhorší životní úroveň důchodců.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Důchody</a:t>
            </a:r>
          </a:p>
        </p:txBody>
      </p:sp>
      <p:sp>
        <p:nvSpPr>
          <p:cNvPr id="31747" name="TextovéPole 12"/>
          <p:cNvSpPr txBox="1">
            <a:spLocks noChangeArrowheads="1"/>
          </p:cNvSpPr>
          <p:nvPr/>
        </p:nvSpPr>
        <p:spPr bwMode="auto">
          <a:xfrm>
            <a:off x="142875" y="1357313"/>
            <a:ext cx="8786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Veškeré privatizační příjmy a dividendy státních firem budou směřovány na reformu důchodového systému. Tyto prostředky budou vázány na zvláštním účtu státních finančních aktiv.</a:t>
            </a:r>
          </a:p>
        </p:txBody>
      </p:sp>
      <p:sp>
        <p:nvSpPr>
          <p:cNvPr id="31748" name="TextovéPole 13"/>
          <p:cNvSpPr txBox="1">
            <a:spLocks noChangeArrowheads="1"/>
          </p:cNvSpPr>
          <p:nvPr/>
        </p:nvSpPr>
        <p:spPr bwMode="auto">
          <a:xfrm>
            <a:off x="142875" y="3630613"/>
            <a:ext cx="8786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Dosud neexistuje.</a:t>
            </a:r>
          </a:p>
        </p:txBody>
      </p:sp>
      <p:sp>
        <p:nvSpPr>
          <p:cNvPr id="31749" name="TextovéPole 14"/>
          <p:cNvSpPr txBox="1">
            <a:spLocks noChangeArrowheads="1"/>
          </p:cNvSpPr>
          <p:nvPr/>
        </p:nvSpPr>
        <p:spPr bwMode="auto">
          <a:xfrm>
            <a:off x="214313" y="5286375"/>
            <a:ext cx="89296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cs-CZ" sz="1600" b="1"/>
              <a:t>předznamenává zavedení povinného důchodového spoření, pro které je třeba vytvořit rezervu na financování tzv. transformačního deficitu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je zřejmé, že se do zahájení důchodové reformy nepodaří vytvořit dostatečnou rezervu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ohrozí fungování průběžného důchodového pilíře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Zákoník práce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00688"/>
          </a:xfrm>
        </p:spPr>
        <p:txBody>
          <a:bodyPr/>
          <a:lstStyle/>
          <a:p>
            <a:endParaRPr lang="cs-CZ" smtClean="0">
              <a:latin typeface="Arial" charset="0"/>
              <a:cs typeface="Arial" charset="0"/>
            </a:endParaRPr>
          </a:p>
        </p:txBody>
      </p:sp>
      <p:grpSp>
        <p:nvGrpSpPr>
          <p:cNvPr id="14339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4" name="Obdélník 3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14340" name="TextovéPole 12"/>
          <p:cNvSpPr txBox="1">
            <a:spLocks noChangeArrowheads="1"/>
          </p:cNvSpPr>
          <p:nvPr/>
        </p:nvSpPr>
        <p:spPr bwMode="auto">
          <a:xfrm>
            <a:off x="142875" y="1428750"/>
            <a:ext cx="8786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cs-CZ" b="1"/>
              <a:t> přistoupíme ke komplexní reformě zákoníku práce</a:t>
            </a:r>
          </a:p>
          <a:p>
            <a:pPr algn="ctr">
              <a:buFont typeface="Arial" charset="0"/>
              <a:buChar char="•"/>
            </a:pPr>
            <a:r>
              <a:rPr lang="cs-CZ" b="1"/>
              <a:t> předložíme nový občanský zákoník</a:t>
            </a:r>
          </a:p>
        </p:txBody>
      </p:sp>
      <p:sp>
        <p:nvSpPr>
          <p:cNvPr id="14341" name="TextovéPole 13"/>
          <p:cNvSpPr txBox="1">
            <a:spLocks noChangeArrowheads="1"/>
          </p:cNvSpPr>
          <p:nvPr/>
        </p:nvSpPr>
        <p:spPr bwMode="auto">
          <a:xfrm>
            <a:off x="142875" y="3429000"/>
            <a:ext cx="8786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cs-CZ" b="1"/>
              <a:t> vyhovující z hlediska ochrany zaměstnanců  </a:t>
            </a:r>
          </a:p>
          <a:p>
            <a:pPr algn="ctr">
              <a:buFont typeface="Arial" charset="0"/>
              <a:buChar char="•"/>
            </a:pPr>
            <a:r>
              <a:rPr lang="cs-CZ" b="1"/>
              <a:t> vyvážený z hlediska flexibility a ochrany zaměstnanců (flexicurity)</a:t>
            </a:r>
          </a:p>
        </p:txBody>
      </p:sp>
      <p:sp>
        <p:nvSpPr>
          <p:cNvPr id="14342" name="TextovéPole 14"/>
          <p:cNvSpPr txBox="1">
            <a:spLocks noChangeArrowheads="1"/>
          </p:cNvSpPr>
          <p:nvPr/>
        </p:nvSpPr>
        <p:spPr bwMode="auto">
          <a:xfrm>
            <a:off x="214313" y="5429250"/>
            <a:ext cx="8786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cs-CZ" b="1"/>
              <a:t> sníží se ochrana zaměstnanců </a:t>
            </a:r>
          </a:p>
          <a:p>
            <a:pPr algn="ctr">
              <a:buFont typeface="Arial" charset="0"/>
              <a:buChar char="•"/>
            </a:pPr>
            <a:r>
              <a:rPr lang="cs-CZ" b="1"/>
              <a:t> oslabí se odborová práva</a:t>
            </a:r>
          </a:p>
          <a:p>
            <a:pPr algn="ctr">
              <a:buFont typeface="Arial" charset="0"/>
              <a:buChar char="•"/>
            </a:pPr>
            <a:r>
              <a:rPr lang="cs-CZ" b="1"/>
              <a:t> podstatně se zvýší nutnost domáhat se ochrany soudní cestou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Důchody</a:t>
            </a:r>
          </a:p>
        </p:txBody>
      </p:sp>
      <p:sp>
        <p:nvSpPr>
          <p:cNvPr id="32771" name="TextovéPole 12"/>
          <p:cNvSpPr txBox="1">
            <a:spLocks noChangeArrowheads="1"/>
          </p:cNvSpPr>
          <p:nvPr/>
        </p:nvSpPr>
        <p:spPr bwMode="auto">
          <a:xfrm>
            <a:off x="142875" y="1428750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Senioři, kteří pobírají starobní důchod a zároveň mají příjmy ve výši přesahující trojnásobek průměrné mzdy, budou muset tyto příjmy zdaňovat.</a:t>
            </a:r>
          </a:p>
        </p:txBody>
      </p:sp>
      <p:sp>
        <p:nvSpPr>
          <p:cNvPr id="32772" name="TextovéPole 13"/>
          <p:cNvSpPr txBox="1">
            <a:spLocks noChangeArrowheads="1"/>
          </p:cNvSpPr>
          <p:nvPr/>
        </p:nvSpPr>
        <p:spPr bwMode="auto">
          <a:xfrm>
            <a:off x="142875" y="3429000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Dosud neexistuje nad rámec obecného zdanění důchodů zvláštní zdanění příjmů pracujících důchodců, popřípadě jejich důchodů daní z příjmů fyzických osob.</a:t>
            </a:r>
          </a:p>
        </p:txBody>
      </p:sp>
      <p:sp>
        <p:nvSpPr>
          <p:cNvPr id="32773" name="TextovéPole 14"/>
          <p:cNvSpPr txBox="1">
            <a:spLocks noChangeArrowheads="1"/>
          </p:cNvSpPr>
          <p:nvPr/>
        </p:nvSpPr>
        <p:spPr bwMode="auto">
          <a:xfrm>
            <a:off x="214313" y="5715000"/>
            <a:ext cx="8786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Postihuje pracující důchodce s vyššími příjmy, kterým se zhorší jejich současná situace.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1">
                <a:lumMod val="85000"/>
                <a:lumOff val="15000"/>
              </a:schemeClr>
            </a:gs>
            <a:gs pos="0">
              <a:srgbClr val="FFFFFF">
                <a:alpha val="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ovéPole 3"/>
          <p:cNvSpPr txBox="1">
            <a:spLocks noChangeArrowheads="1"/>
          </p:cNvSpPr>
          <p:nvPr/>
        </p:nvSpPr>
        <p:spPr bwMode="auto">
          <a:xfrm>
            <a:off x="214313" y="1214438"/>
            <a:ext cx="8786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</a:rPr>
              <a:t>Důchody</a:t>
            </a:r>
          </a:p>
        </p:txBody>
      </p:sp>
      <p:sp>
        <p:nvSpPr>
          <p:cNvPr id="5" name="Obdélník 4"/>
          <p:cNvSpPr/>
          <p:nvPr/>
        </p:nvSpPr>
        <p:spPr>
          <a:xfrm>
            <a:off x="785813" y="2143125"/>
            <a:ext cx="7643812" cy="3143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Návrhy opatření nemůže ČMKOS akceptovat, neboť zásadním způsobem zhoršují sociálně právní ochranu.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Postoj ČMKOS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Sociální oblast a zdravotnictví</a:t>
            </a:r>
          </a:p>
        </p:txBody>
      </p:sp>
      <p:sp>
        <p:nvSpPr>
          <p:cNvPr id="34819" name="TextovéPole 12"/>
          <p:cNvSpPr txBox="1">
            <a:spLocks noChangeArrowheads="1"/>
          </p:cNvSpPr>
          <p:nvPr/>
        </p:nvSpPr>
        <p:spPr bwMode="auto">
          <a:xfrm>
            <a:off x="142875" y="1571625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Zachovat nemocenské ve výši 60 % po celou dobu nemoci pracovní neschopnosti (PN).</a:t>
            </a:r>
          </a:p>
        </p:txBody>
      </p:sp>
      <p:sp>
        <p:nvSpPr>
          <p:cNvPr id="34820" name="TextovéPole 13"/>
          <p:cNvSpPr txBox="1">
            <a:spLocks noChangeArrowheads="1"/>
          </p:cNvSpPr>
          <p:nvPr/>
        </p:nvSpPr>
        <p:spPr bwMode="auto">
          <a:xfrm>
            <a:off x="142875" y="3143250"/>
            <a:ext cx="87868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400" b="1"/>
              <a:t>rok 2010: Dočasné snížení na 60 % po celou dobu pracovní neschopnosti – šlo o dočasné úsporné opatření, platné pouze v roce 2010</a:t>
            </a:r>
          </a:p>
          <a:p>
            <a:pPr marL="176213" indent="-176213"/>
            <a:r>
              <a:rPr lang="cs-CZ" sz="1400" b="1"/>
              <a:t>od 1. 1. 2011 by se nemocenské dávky měly vrátit na původní výši, a to:</a:t>
            </a:r>
            <a:endParaRPr lang="cs-CZ" sz="1400" b="1" i="1"/>
          </a:p>
          <a:p>
            <a:pPr marL="176213" indent="-176213">
              <a:buFontTx/>
              <a:buChar char="•"/>
            </a:pPr>
            <a:r>
              <a:rPr lang="cs-CZ" sz="1400" b="1"/>
              <a:t>60 % od 15. do 30. dne pracovní neschopnosti.</a:t>
            </a:r>
          </a:p>
          <a:p>
            <a:pPr marL="176213" indent="-176213">
              <a:buFontTx/>
              <a:buChar char="•"/>
            </a:pPr>
            <a:r>
              <a:rPr lang="cs-CZ" sz="1400" b="1"/>
              <a:t>69 % od 31. do 60. dne a</a:t>
            </a:r>
          </a:p>
          <a:p>
            <a:pPr marL="176213" indent="-176213">
              <a:buFontTx/>
              <a:buChar char="•"/>
            </a:pPr>
            <a:r>
              <a:rPr lang="cs-CZ" sz="1400" b="1"/>
              <a:t>72 % od 61. dne pracovní neschopnosti.</a:t>
            </a:r>
          </a:p>
        </p:txBody>
      </p:sp>
      <p:sp>
        <p:nvSpPr>
          <p:cNvPr id="34821" name="TextovéPole 14"/>
          <p:cNvSpPr txBox="1">
            <a:spLocks noChangeArrowheads="1"/>
          </p:cNvSpPr>
          <p:nvPr/>
        </p:nvSpPr>
        <p:spPr bwMode="auto">
          <a:xfrm>
            <a:off x="214313" y="5286375"/>
            <a:ext cx="892968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400" b="1"/>
              <a:t>Dojde ke snížení úrovně zajištění v době nemoci:</a:t>
            </a:r>
          </a:p>
          <a:p>
            <a:pPr marL="176213" indent="-176213"/>
            <a:r>
              <a:rPr lang="cs-CZ" sz="1400" b="1"/>
              <a:t>u zaměstnance s průměrnou mzdou (tj. 24 000 Kč měsíčně)</a:t>
            </a:r>
          </a:p>
          <a:p>
            <a:pPr marL="176213" indent="-176213">
              <a:buFontTx/>
              <a:buChar char="•"/>
            </a:pPr>
            <a:r>
              <a:rPr lang="cs-CZ" sz="1400" b="1"/>
              <a:t>za druhý měsíc pracovní neschopnosti příjem nižší o cca 1 260 Kč, </a:t>
            </a:r>
          </a:p>
          <a:p>
            <a:pPr marL="176213" indent="-176213">
              <a:buFontTx/>
              <a:buChar char="•"/>
            </a:pPr>
            <a:r>
              <a:rPr lang="cs-CZ" sz="1400" b="1"/>
              <a:t>od třetího měsíce nemoci snížení o 2 520 Kč měsíčně (v porovnání se sazbou 69 % během 2. měsíce nemoci a 72 % od 3. měsíce).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Skupina 42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44" name="Obdélník 43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bdélník 45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bdélník 46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48" name="Obdélník 47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Sociální oblast a zdravotnictví</a:t>
            </a:r>
          </a:p>
        </p:txBody>
      </p:sp>
      <p:sp>
        <p:nvSpPr>
          <p:cNvPr id="35843" name="TextovéPole 12"/>
          <p:cNvSpPr txBox="1">
            <a:spLocks noChangeArrowheads="1"/>
          </p:cNvSpPr>
          <p:nvPr/>
        </p:nvSpPr>
        <p:spPr bwMode="auto">
          <a:xfrm>
            <a:off x="142875" y="1428750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Zaměstnavatelé budou poskytovat náhradu mzdy po 3 týdny PN, opatření bude platit </a:t>
            </a:r>
            <a:br>
              <a:rPr lang="cs-CZ" sz="1600" b="1"/>
            </a:br>
            <a:r>
              <a:rPr lang="cs-CZ" sz="1600" b="1"/>
              <a:t>po dobu 3 let, poté se navrátí stav roku 2010.</a:t>
            </a:r>
          </a:p>
        </p:txBody>
      </p:sp>
      <p:sp>
        <p:nvSpPr>
          <p:cNvPr id="35844" name="TextovéPole 13"/>
          <p:cNvSpPr txBox="1">
            <a:spLocks noChangeArrowheads="1"/>
          </p:cNvSpPr>
          <p:nvPr/>
        </p:nvSpPr>
        <p:spPr bwMode="auto">
          <a:xfrm>
            <a:off x="142875" y="3714750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Zaměstnavatel poskytuje náhradu mzdy po 2 týdny pracovní neschopnosti.</a:t>
            </a:r>
          </a:p>
        </p:txBody>
      </p:sp>
      <p:sp>
        <p:nvSpPr>
          <p:cNvPr id="35845" name="TextovéPole 14"/>
          <p:cNvSpPr txBox="1">
            <a:spLocks noChangeArrowheads="1"/>
          </p:cNvSpPr>
          <p:nvPr/>
        </p:nvSpPr>
        <p:spPr bwMode="auto">
          <a:xfrm>
            <a:off x="214313" y="5286375"/>
            <a:ext cx="89296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cs-CZ" sz="1600" b="1"/>
              <a:t>prohloubí nežádoucí přecházení nemocí a „zneužívání“ dovolené při kratších nemocech z obavy ze ztráty zaměstnání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finančně dopadne na zaměstnance s nerovnoměrnou pracovní dobou (náhrada mzdy </a:t>
            </a:r>
            <a:br>
              <a:rPr lang="cs-CZ" sz="1600" b="1"/>
            </a:br>
            <a:r>
              <a:rPr lang="cs-CZ" sz="1600" b="1"/>
              <a:t>je pouze za zameškanou směnu, nemocenské za kalendářní den).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Sociální oblast a zdravotnictví</a:t>
            </a:r>
          </a:p>
        </p:txBody>
      </p:sp>
      <p:sp>
        <p:nvSpPr>
          <p:cNvPr id="36867" name="TextovéPole 12"/>
          <p:cNvSpPr txBox="1">
            <a:spLocks noChangeArrowheads="1"/>
          </p:cNvSpPr>
          <p:nvPr/>
        </p:nvSpPr>
        <p:spPr bwMode="auto">
          <a:xfrm>
            <a:off x="142875" y="1571625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Zruší se sociální příplatek.</a:t>
            </a:r>
          </a:p>
        </p:txBody>
      </p:sp>
      <p:sp>
        <p:nvSpPr>
          <p:cNvPr id="36868" name="TextovéPole 13"/>
          <p:cNvSpPr txBox="1">
            <a:spLocks noChangeArrowheads="1"/>
          </p:cNvSpPr>
          <p:nvPr/>
        </p:nvSpPr>
        <p:spPr bwMode="auto">
          <a:xfrm>
            <a:off x="142875" y="3071813"/>
            <a:ext cx="90011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Sociální příplatek dostávají rodiny s dětmi s příjmem do 2 násobku životního minima </a:t>
            </a:r>
            <a:br>
              <a:rPr lang="cs-CZ" sz="1400" b="1"/>
            </a:br>
            <a:r>
              <a:rPr lang="cs-CZ" sz="1400" b="1"/>
              <a:t>(např. při 1 dítěti do cca 14 160 Kč, se 2 dětmi do 18 080 Kč čistého měsíčně); </a:t>
            </a:r>
          </a:p>
          <a:p>
            <a:r>
              <a:rPr lang="cs-CZ" sz="1400" b="1"/>
              <a:t>Výše příspěvku podle příjmu rodiny:</a:t>
            </a:r>
          </a:p>
          <a:p>
            <a:pPr>
              <a:buFontTx/>
              <a:buChar char="•"/>
            </a:pPr>
            <a:r>
              <a:rPr lang="cs-CZ" sz="1400" b="1"/>
              <a:t> až 800 Kč na dítě do 6 let, </a:t>
            </a:r>
          </a:p>
          <a:p>
            <a:pPr>
              <a:buFontTx/>
              <a:buChar char="•"/>
            </a:pPr>
            <a:r>
              <a:rPr lang="cs-CZ" sz="1400" b="1"/>
              <a:t> až 980 Kč pro dítě ve věku 6-15 let,</a:t>
            </a:r>
          </a:p>
          <a:p>
            <a:pPr>
              <a:buFontTx/>
              <a:buChar char="•"/>
            </a:pPr>
            <a:r>
              <a:rPr lang="cs-CZ" sz="1400" b="1"/>
              <a:t> až 1 125 Kč měsíčně na dítě od 16-25 let, vyšší příspěvek pro zdravotně postižené, neúplné rodiny atd.</a:t>
            </a:r>
          </a:p>
        </p:txBody>
      </p:sp>
      <p:sp>
        <p:nvSpPr>
          <p:cNvPr id="36869" name="TextovéPole 14"/>
          <p:cNvSpPr txBox="1">
            <a:spLocks noChangeArrowheads="1"/>
          </p:cNvSpPr>
          <p:nvPr/>
        </p:nvSpPr>
        <p:spPr bwMode="auto">
          <a:xfrm>
            <a:off x="214313" y="5429250"/>
            <a:ext cx="89296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Tx/>
              <a:buChar char="•"/>
            </a:pPr>
            <a:r>
              <a:rPr lang="cs-CZ" sz="1600" b="1"/>
              <a:t>negativně dopadne na nejchudší rodiny s dětmi - měsíčně přijdou až o 1 125 Kč na dítě (podle jeho věku) a ztratí tím značnou část svého příjmu.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povede k sociálnímu vyloučení a nárůstu chudoby v České republice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Sociální oblast a zdravotnictví</a:t>
            </a:r>
          </a:p>
        </p:txBody>
      </p:sp>
      <p:sp>
        <p:nvSpPr>
          <p:cNvPr id="37891" name="TextovéPole 12"/>
          <p:cNvSpPr txBox="1">
            <a:spLocks noChangeArrowheads="1"/>
          </p:cNvSpPr>
          <p:nvPr/>
        </p:nvSpPr>
        <p:spPr bwMode="auto">
          <a:xfrm>
            <a:off x="142875" y="1571625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Porodné pouze při prvním dítěti a při příjmu do 2,4 násobku ŽM.</a:t>
            </a:r>
          </a:p>
        </p:txBody>
      </p:sp>
      <p:sp>
        <p:nvSpPr>
          <p:cNvPr id="37892" name="TextovéPole 13"/>
          <p:cNvSpPr txBox="1">
            <a:spLocks noChangeArrowheads="1"/>
          </p:cNvSpPr>
          <p:nvPr/>
        </p:nvSpPr>
        <p:spPr bwMode="auto">
          <a:xfrm>
            <a:off x="142875" y="3571875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Při narození jednoho dítěte činí porodné 13 000 Kč, narodí-li se dvojčata 26 000 Kč atd. </a:t>
            </a:r>
          </a:p>
        </p:txBody>
      </p:sp>
      <p:sp>
        <p:nvSpPr>
          <p:cNvPr id="37893" name="TextovéPole 14"/>
          <p:cNvSpPr txBox="1">
            <a:spLocks noChangeArrowheads="1"/>
          </p:cNvSpPr>
          <p:nvPr/>
        </p:nvSpPr>
        <p:spPr bwMode="auto">
          <a:xfrm>
            <a:off x="214313" y="5286375"/>
            <a:ext cx="89296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cs-CZ" sz="1600" b="1"/>
              <a:t>na porodné se dosáhne pouze při příjmu maximálně 16 990 Kč čistého měsíčně, </a:t>
            </a:r>
            <a:br>
              <a:rPr lang="cs-CZ" sz="1600" b="1"/>
            </a:br>
            <a:r>
              <a:rPr lang="cs-CZ" sz="1600" b="1"/>
              <a:t>tj. oba rodiče by museli pracovat pouze za nejnižší mzdu (maximálně za 9 500 Kč), </a:t>
            </a:r>
            <a:br>
              <a:rPr lang="cs-CZ" sz="1600" b="1"/>
            </a:br>
            <a:r>
              <a:rPr lang="cs-CZ" sz="1600" b="1"/>
              <a:t>takže většina rodin porodné nedostane (tj. ztráta 13 tis. Kč na dítě)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bude mít negativní vliv na populační vývoj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Sociální oblast a zdravotnictví</a:t>
            </a:r>
          </a:p>
        </p:txBody>
      </p:sp>
      <p:sp>
        <p:nvSpPr>
          <p:cNvPr id="38915" name="TextovéPole 12"/>
          <p:cNvSpPr txBox="1">
            <a:spLocks noChangeArrowheads="1"/>
          </p:cNvSpPr>
          <p:nvPr/>
        </p:nvSpPr>
        <p:spPr bwMode="auto">
          <a:xfrm>
            <a:off x="142875" y="1500188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Rodičovský příspěvek při čerpání do 4 let dítěte bude krácen tak, aby celkový objem prostředků jako v případě příspěvku do 2 let dítěte. </a:t>
            </a:r>
          </a:p>
        </p:txBody>
      </p:sp>
      <p:sp>
        <p:nvSpPr>
          <p:cNvPr id="38916" name="TextovéPole 13"/>
          <p:cNvSpPr txBox="1">
            <a:spLocks noChangeArrowheads="1"/>
          </p:cNvSpPr>
          <p:nvPr/>
        </p:nvSpPr>
        <p:spPr bwMode="auto">
          <a:xfrm>
            <a:off x="142875" y="3000375"/>
            <a:ext cx="90011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400" b="1"/>
              <a:t>Rodičovský příspěvek činí: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 i="1"/>
              <a:t>ve zvýšené výměře</a:t>
            </a:r>
            <a:r>
              <a:rPr lang="cs-CZ" sz="1400" b="1"/>
              <a:t> 11 400 Kč měsíčně při čerpání příspěvku do 2 let dítěte, </a:t>
            </a:r>
            <a:br>
              <a:rPr lang="cs-CZ" sz="1400" b="1"/>
            </a:br>
            <a:r>
              <a:rPr lang="cs-CZ" sz="1400" b="1"/>
              <a:t>celkem je vyplaceno 216 600 Kč,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 i="1"/>
              <a:t>v základní výměře</a:t>
            </a:r>
            <a:r>
              <a:rPr lang="cs-CZ" sz="1400" b="1"/>
              <a:t> 7 600 Kč při péči do 3 let dítěte, celkem vyplaceno 235 600 Kč,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 i="1"/>
              <a:t>ve snížené výměře</a:t>
            </a:r>
            <a:r>
              <a:rPr lang="cs-CZ" sz="1400" b="1"/>
              <a:t> 3 800 Kč měsíčně při čerpání příspěvku do 4 let dítěte, </a:t>
            </a:r>
            <a:br>
              <a:rPr lang="cs-CZ" sz="1400" b="1"/>
            </a:br>
            <a:r>
              <a:rPr lang="cs-CZ" sz="1400" b="1"/>
              <a:t>celkem je vyplaceno 224 200 Kč.</a:t>
            </a:r>
          </a:p>
        </p:txBody>
      </p:sp>
      <p:sp>
        <p:nvSpPr>
          <p:cNvPr id="38917" name="TextovéPole 14"/>
          <p:cNvSpPr txBox="1">
            <a:spLocks noChangeArrowheads="1"/>
          </p:cNvSpPr>
          <p:nvPr/>
        </p:nvSpPr>
        <p:spPr bwMode="auto">
          <a:xfrm>
            <a:off x="214313" y="5357813"/>
            <a:ext cx="89296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cs-CZ" sz="1600" b="1"/>
              <a:t>snížení rodičovského příspěvku při jeho čerpání do 4 let dítěte na cca 3 500 Kč, </a:t>
            </a:r>
            <a:br>
              <a:rPr lang="cs-CZ" sz="1600" b="1"/>
            </a:br>
            <a:r>
              <a:rPr lang="cs-CZ" sz="1600" b="1"/>
              <a:t>tj. o 300 Kč měsíčně, popř. zkrácení doby pobírání příspěvku o 2 měsíce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jedná se o výrazné snížení důležitého příjmu rodin s malými dětmi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Sociální oblast a zdravotnictví</a:t>
            </a:r>
          </a:p>
        </p:txBody>
      </p:sp>
      <p:sp>
        <p:nvSpPr>
          <p:cNvPr id="39939" name="TextovéPole 12"/>
          <p:cNvSpPr txBox="1">
            <a:spLocks noChangeArrowheads="1"/>
          </p:cNvSpPr>
          <p:nvPr/>
        </p:nvSpPr>
        <p:spPr bwMode="auto">
          <a:xfrm>
            <a:off x="142875" y="1571625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Příspěvek na péči pro I. stupeň závislosti zredukován na 800 Kč měsíčně.</a:t>
            </a:r>
          </a:p>
        </p:txBody>
      </p:sp>
      <p:sp>
        <p:nvSpPr>
          <p:cNvPr id="39940" name="TextovéPole 13"/>
          <p:cNvSpPr txBox="1">
            <a:spLocks noChangeArrowheads="1"/>
          </p:cNvSpPr>
          <p:nvPr/>
        </p:nvSpPr>
        <p:spPr bwMode="auto">
          <a:xfrm>
            <a:off x="142875" y="3500438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 i="1"/>
              <a:t>Příspěvek na péči</a:t>
            </a:r>
            <a:r>
              <a:rPr lang="cs-CZ" sz="1600" b="1"/>
              <a:t> náleží v I. stupni závislosti ve výši 2 000 Kč měsíčně, </a:t>
            </a:r>
            <a:br>
              <a:rPr lang="cs-CZ" sz="1600" b="1"/>
            </a:br>
            <a:r>
              <a:rPr lang="cs-CZ" sz="1600" b="1"/>
              <a:t>resp. 3 000 Kč pro osoby do 18 let.</a:t>
            </a:r>
          </a:p>
        </p:txBody>
      </p:sp>
      <p:sp>
        <p:nvSpPr>
          <p:cNvPr id="39941" name="TextovéPole 14"/>
          <p:cNvSpPr txBox="1">
            <a:spLocks noChangeArrowheads="1"/>
          </p:cNvSpPr>
          <p:nvPr/>
        </p:nvSpPr>
        <p:spPr bwMode="auto">
          <a:xfrm>
            <a:off x="214313" y="5429250"/>
            <a:ext cx="8715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Snížení výše příspěvku o 60 % způsobí nedostatek prostředků na zajištění péče </a:t>
            </a:r>
            <a:br>
              <a:rPr lang="cs-CZ" sz="1600" b="1"/>
            </a:br>
            <a:r>
              <a:rPr lang="cs-CZ" sz="1600" b="1"/>
              <a:t>o závislou osobu, což povede k zásadnímu snížení životní úrovně těchto osob a péče </a:t>
            </a:r>
            <a:br>
              <a:rPr lang="cs-CZ" sz="1600" b="1"/>
            </a:br>
            <a:r>
              <a:rPr lang="cs-CZ" sz="1600" b="1"/>
              <a:t>o závislé osoby tak bude ohrožena.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Sociální oblast a zdravotnictví</a:t>
            </a:r>
          </a:p>
        </p:txBody>
      </p:sp>
      <p:sp>
        <p:nvSpPr>
          <p:cNvPr id="40963" name="TextovéPole 12"/>
          <p:cNvSpPr txBox="1">
            <a:spLocks noChangeArrowheads="1"/>
          </p:cNvSpPr>
          <p:nvPr/>
        </p:nvSpPr>
        <p:spPr bwMode="auto">
          <a:xfrm>
            <a:off x="142875" y="1285875"/>
            <a:ext cx="8786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Vláda prosadí změnu regulačních poplatků – poplatek za položku na receptu bude nahrazen poplatkem za recept, levné léky budou vyřazeny z úhrad veřejného zdravotního pojištění. Regulační poplatek za hospitalizaci bude minimálně 100 Kč za ošetřovací den.</a:t>
            </a:r>
          </a:p>
        </p:txBody>
      </p:sp>
      <p:sp>
        <p:nvSpPr>
          <p:cNvPr id="40964" name="TextovéPole 13"/>
          <p:cNvSpPr txBox="1">
            <a:spLocks noChangeArrowheads="1"/>
          </p:cNvSpPr>
          <p:nvPr/>
        </p:nvSpPr>
        <p:spPr bwMode="auto">
          <a:xfrm>
            <a:off x="142875" y="3000375"/>
            <a:ext cx="878681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600" b="1"/>
              <a:t>Regulační poplatky: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30 Kč za položku na receptu,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60 Kč za den při hospitalizaci,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30 Kč při návštěvě lékaře, resp. zdravotnického zařízení,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90 Kč při ošetření na pohotovosti.</a:t>
            </a:r>
          </a:p>
        </p:txBody>
      </p:sp>
      <p:sp>
        <p:nvSpPr>
          <p:cNvPr id="40965" name="TextovéPole 14"/>
          <p:cNvSpPr txBox="1">
            <a:spLocks noChangeArrowheads="1"/>
          </p:cNvSpPr>
          <p:nvPr/>
        </p:nvSpPr>
        <p:spPr bwMode="auto">
          <a:xfrm>
            <a:off x="214313" y="5286375"/>
            <a:ext cx="89296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600" b="1"/>
              <a:t>Zhorší se dostupnost zdravotní péče zejména pro osoby s nižšími příjmy: 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poplatek při hospitalizaci vzroste o více než 60 %,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výrazně narostou výdaje občanů za zdravotní péči, a to při současném snížení nemocenského.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Sociální oblast a zdravotnictví</a:t>
            </a:r>
          </a:p>
        </p:txBody>
      </p:sp>
      <p:sp>
        <p:nvSpPr>
          <p:cNvPr id="41987" name="TextovéPole 12"/>
          <p:cNvSpPr txBox="1">
            <a:spLocks noChangeArrowheads="1"/>
          </p:cNvSpPr>
          <p:nvPr/>
        </p:nvSpPr>
        <p:spPr bwMode="auto">
          <a:xfrm>
            <a:off x="142875" y="1428750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Vláda definuje rozsah péče hrazené z veřejného zdravotního pojištění, na základě medicínských kritérií a v rozsahu možností veřejného zdravotního pojištění. </a:t>
            </a:r>
          </a:p>
        </p:txBody>
      </p:sp>
      <p:sp>
        <p:nvSpPr>
          <p:cNvPr id="41988" name="TextovéPole 13"/>
          <p:cNvSpPr txBox="1">
            <a:spLocks noChangeArrowheads="1"/>
          </p:cNvSpPr>
          <p:nvPr/>
        </p:nvSpPr>
        <p:spPr bwMode="auto">
          <a:xfrm>
            <a:off x="142875" y="3500438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Rozsah pojištění je vyhovujícím způsobem vymezen ve stávající právní úpravě, </a:t>
            </a:r>
            <a:br>
              <a:rPr lang="cs-CZ" sz="1600" b="1"/>
            </a:br>
            <a:r>
              <a:rPr lang="cs-CZ" sz="1600" b="1"/>
              <a:t>každý má právo na kvalitní zdravotní péči, systém založen na plné solidaritě pojištěnců.</a:t>
            </a:r>
          </a:p>
        </p:txBody>
      </p:sp>
      <p:sp>
        <p:nvSpPr>
          <p:cNvPr id="41989" name="TextovéPole 14"/>
          <p:cNvSpPr txBox="1">
            <a:spLocks noChangeArrowheads="1"/>
          </p:cNvSpPr>
          <p:nvPr/>
        </p:nvSpPr>
        <p:spPr bwMode="auto">
          <a:xfrm>
            <a:off x="214313" y="5286375"/>
            <a:ext cx="8715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Nadstandard (tj. co není hrazeno z veřejného pojištění) lze definovat v oblasti zdravotnických prostředků, zdravotnických pomůcek a případně některých léků, </a:t>
            </a:r>
            <a:br>
              <a:rPr lang="cs-CZ" sz="1600" b="1"/>
            </a:br>
            <a:r>
              <a:rPr lang="cs-CZ" sz="1600" b="1"/>
              <a:t>ale nelze v oblasti léčby. </a:t>
            </a:r>
          </a:p>
          <a:p>
            <a:pPr algn="ctr"/>
            <a:r>
              <a:rPr lang="cs-CZ" sz="1600" b="1"/>
              <a:t>Přístup je nepřijatelný jak z hlediska humánního, tak i proto, že se jednostranně přenáší ekonomický problém systému na pacienta.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Zákoník práce</a:t>
            </a:r>
          </a:p>
        </p:txBody>
      </p:sp>
      <p:sp>
        <p:nvSpPr>
          <p:cNvPr id="15363" name="TextovéPole 12"/>
          <p:cNvSpPr txBox="1">
            <a:spLocks noChangeArrowheads="1"/>
          </p:cNvSpPr>
          <p:nvPr/>
        </p:nvSpPr>
        <p:spPr bwMode="auto">
          <a:xfrm>
            <a:off x="142875" y="1285875"/>
            <a:ext cx="8786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Vyhodnotíme možnosti úprav zákoníku práce z hlediska flexibility pracovně právních vztahů a v součinnosti se sociálními partnery navrhneme úpravy zákoníku práce směřující k vyšší motivaci zaměstnavatelů pro vytváření nových pracovních míst. </a:t>
            </a:r>
            <a:endParaRPr lang="cs-CZ" b="1"/>
          </a:p>
        </p:txBody>
      </p:sp>
      <p:sp>
        <p:nvSpPr>
          <p:cNvPr id="15364" name="TextovéPole 13"/>
          <p:cNvSpPr txBox="1">
            <a:spLocks noChangeArrowheads="1"/>
          </p:cNvSpPr>
          <p:nvPr/>
        </p:nvSpPr>
        <p:spPr bwMode="auto">
          <a:xfrm>
            <a:off x="142875" y="3500438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cs-CZ" sz="1600" b="1"/>
              <a:t> vyhovující z hlediska ochrany zaměstnanců </a:t>
            </a:r>
          </a:p>
          <a:p>
            <a:pPr algn="ctr">
              <a:buFont typeface="Arial" charset="0"/>
              <a:buChar char="•"/>
            </a:pPr>
            <a:r>
              <a:rPr lang="cs-CZ" sz="1600" b="1"/>
              <a:t> vyvážený z hlediska flexibility a ochrany zaměstnanců (flexicurity)</a:t>
            </a:r>
          </a:p>
        </p:txBody>
      </p:sp>
      <p:sp>
        <p:nvSpPr>
          <p:cNvPr id="15365" name="TextovéPole 14"/>
          <p:cNvSpPr txBox="1">
            <a:spLocks noChangeArrowheads="1"/>
          </p:cNvSpPr>
          <p:nvPr/>
        </p:nvSpPr>
        <p:spPr bwMode="auto">
          <a:xfrm>
            <a:off x="214313" y="5237163"/>
            <a:ext cx="8786812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600" b="1"/>
              <a:t> prodloužení zkušební doby; zkrácení výpovědní doby</a:t>
            </a:r>
          </a:p>
          <a:p>
            <a:pPr>
              <a:buFont typeface="Arial" charset="0"/>
              <a:buChar char="•"/>
            </a:pPr>
            <a:r>
              <a:rPr lang="cs-CZ" sz="1600" b="1"/>
              <a:t> snížení stálé mzdy u konta pracovní doby </a:t>
            </a:r>
          </a:p>
          <a:p>
            <a:pPr>
              <a:buFont typeface="Arial" charset="0"/>
              <a:buChar char="•"/>
            </a:pPr>
            <a:r>
              <a:rPr lang="cs-CZ" sz="1600" b="1"/>
              <a:t> prodloužení vyrovnávacího období u konta až na 4 roky </a:t>
            </a:r>
          </a:p>
          <a:p>
            <a:r>
              <a:rPr lang="cs-CZ" sz="1600" b="1"/>
              <a:t>	</a:t>
            </a:r>
            <a:r>
              <a:rPr lang="cs-CZ" b="1"/>
              <a:t>= snížení ochrany zaměstnanců</a:t>
            </a:r>
          </a:p>
          <a:p>
            <a:pPr>
              <a:buFont typeface="Arial" charset="0"/>
              <a:buChar char="•"/>
            </a:pPr>
            <a:r>
              <a:rPr lang="cs-CZ" sz="1600" b="1"/>
              <a:t> sociálními partnery byla vhodná opatření již dříve dohodnuta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1">
                <a:lumMod val="85000"/>
                <a:lumOff val="15000"/>
              </a:schemeClr>
            </a:gs>
            <a:gs pos="0">
              <a:srgbClr val="FFFFFF">
                <a:alpha val="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ovéPole 3"/>
          <p:cNvSpPr txBox="1">
            <a:spLocks noChangeArrowheads="1"/>
          </p:cNvSpPr>
          <p:nvPr/>
        </p:nvSpPr>
        <p:spPr bwMode="auto">
          <a:xfrm>
            <a:off x="214313" y="1214438"/>
            <a:ext cx="8786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</a:rPr>
              <a:t>Sociální oblast a zdravotnictví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785813" y="2143125"/>
            <a:ext cx="7643812" cy="3143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Tato opatření jsou sociálně necitlivá, </a:t>
            </a:r>
            <a:b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dále zhorší příjmovou situaci nemocných, zdravotně postižených i rodin s dětmi; ČMKOS je proto zásadně odmítá.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Postoj ČMKOS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Daně</a:t>
            </a:r>
          </a:p>
        </p:txBody>
      </p:sp>
      <p:sp>
        <p:nvSpPr>
          <p:cNvPr id="44035" name="TextovéPole 12"/>
          <p:cNvSpPr txBox="1">
            <a:spLocks noChangeArrowheads="1"/>
          </p:cNvSpPr>
          <p:nvPr/>
        </p:nvSpPr>
        <p:spPr bwMode="auto">
          <a:xfrm>
            <a:off x="142875" y="1500188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Snížíme platy poslanců a dalších ústavních činitelů o dalších 5 %. Zároveň poslanecké náhrady, které jsou součástí příjmu, budou podléhat zdanění.</a:t>
            </a:r>
          </a:p>
        </p:txBody>
      </p:sp>
      <p:sp>
        <p:nvSpPr>
          <p:cNvPr id="44036" name="TextovéPole 13"/>
          <p:cNvSpPr txBox="1">
            <a:spLocks noChangeArrowheads="1"/>
          </p:cNvSpPr>
          <p:nvPr/>
        </p:nvSpPr>
        <p:spPr bwMode="auto">
          <a:xfrm>
            <a:off x="142875" y="3500438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Náhrady výdajů poskytovaných v souvislosti s výkonem funkce (členů vlády, poslanců </a:t>
            </a:r>
            <a:br>
              <a:rPr lang="cs-CZ" sz="1600" b="1"/>
            </a:br>
            <a:r>
              <a:rPr lang="cs-CZ" sz="1600" b="1"/>
              <a:t>a senátorů) se nepovažují za funkční požitky a nejsou předmětem daně. </a:t>
            </a:r>
          </a:p>
        </p:txBody>
      </p:sp>
      <p:sp>
        <p:nvSpPr>
          <p:cNvPr id="44037" name="TextovéPole 14"/>
          <p:cNvSpPr txBox="1">
            <a:spLocks noChangeArrowheads="1"/>
          </p:cNvSpPr>
          <p:nvPr/>
        </p:nvSpPr>
        <p:spPr bwMode="auto">
          <a:xfrm>
            <a:off x="214313" y="5572125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ČMKOS se obává, že za tímto opatřením bude následovat návrh obdobně zdaňovat všechny cestovní náhrady u všech zaměstnanců a funkcionářů.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Daně</a:t>
            </a:r>
          </a:p>
        </p:txBody>
      </p:sp>
      <p:sp>
        <p:nvSpPr>
          <p:cNvPr id="45059" name="TextovéPole 12"/>
          <p:cNvSpPr txBox="1">
            <a:spLocks noChangeArrowheads="1"/>
          </p:cNvSpPr>
          <p:nvPr/>
        </p:nvSpPr>
        <p:spPr bwMode="auto">
          <a:xfrm>
            <a:off x="142875" y="1428750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Zdaníme výsluhový příspěvek ozbrojených sborů jako součást daně z příjmů fyzických osob.</a:t>
            </a:r>
          </a:p>
        </p:txBody>
      </p:sp>
      <p:sp>
        <p:nvSpPr>
          <p:cNvPr id="45060" name="TextovéPole 13"/>
          <p:cNvSpPr txBox="1">
            <a:spLocks noChangeArrowheads="1"/>
          </p:cNvSpPr>
          <p:nvPr/>
        </p:nvSpPr>
        <p:spPr bwMode="auto">
          <a:xfrm>
            <a:off x="142875" y="3643313"/>
            <a:ext cx="8786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Plně osvobozen od daně z příjmů.</a:t>
            </a:r>
          </a:p>
        </p:txBody>
      </p:sp>
      <p:sp>
        <p:nvSpPr>
          <p:cNvPr id="45061" name="TextovéPole 14"/>
          <p:cNvSpPr txBox="1">
            <a:spLocks noChangeArrowheads="1"/>
          </p:cNvSpPr>
          <p:nvPr/>
        </p:nvSpPr>
        <p:spPr bwMode="auto">
          <a:xfrm>
            <a:off x="214313" y="5643563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Sníží se čisté příjmy dlouholetých příslušníků ozbrojených sborů, které přitom mají obdobný charakter jako penze z důchodového pojištění.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Daně</a:t>
            </a:r>
          </a:p>
        </p:txBody>
      </p:sp>
      <p:sp>
        <p:nvSpPr>
          <p:cNvPr id="46083" name="TextovéPole 12"/>
          <p:cNvSpPr txBox="1">
            <a:spLocks noChangeArrowheads="1"/>
          </p:cNvSpPr>
          <p:nvPr/>
        </p:nvSpPr>
        <p:spPr bwMode="auto">
          <a:xfrm>
            <a:off x="71438" y="1500188"/>
            <a:ext cx="9001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Příspěvek na bydlení příslušníků ozbrojených složek bude redukován o 36%, nebo méně, ale tak aby redukce příspěvku a daň z příjmu z něj dosahovala 36 %.</a:t>
            </a:r>
          </a:p>
        </p:txBody>
      </p:sp>
      <p:sp>
        <p:nvSpPr>
          <p:cNvPr id="46084" name="TextovéPole 13"/>
          <p:cNvSpPr txBox="1">
            <a:spLocks noChangeArrowheads="1"/>
          </p:cNvSpPr>
          <p:nvPr/>
        </p:nvSpPr>
        <p:spPr bwMode="auto">
          <a:xfrm>
            <a:off x="71438" y="3714750"/>
            <a:ext cx="9001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Osvobozen od daně z příjmů.</a:t>
            </a:r>
          </a:p>
        </p:txBody>
      </p:sp>
      <p:sp>
        <p:nvSpPr>
          <p:cNvPr id="46085" name="TextovéPole 14"/>
          <p:cNvSpPr txBox="1">
            <a:spLocks noChangeArrowheads="1"/>
          </p:cNvSpPr>
          <p:nvPr/>
        </p:nvSpPr>
        <p:spPr bwMode="auto">
          <a:xfrm>
            <a:off x="144463" y="5572125"/>
            <a:ext cx="8928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Zhorší se personální situace v ozbrojených složkách, neboť příspěvek </a:t>
            </a:r>
            <a:br>
              <a:rPr lang="cs-CZ" sz="1600" b="1"/>
            </a:br>
            <a:r>
              <a:rPr lang="cs-CZ" sz="1600" b="1"/>
              <a:t>na bydlení má charakter stabilizačního příspěvku.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Daně</a:t>
            </a:r>
          </a:p>
        </p:txBody>
      </p:sp>
      <p:sp>
        <p:nvSpPr>
          <p:cNvPr id="47107" name="TextovéPole 12"/>
          <p:cNvSpPr txBox="1">
            <a:spLocks noChangeArrowheads="1"/>
          </p:cNvSpPr>
          <p:nvPr/>
        </p:nvSpPr>
        <p:spPr bwMode="auto">
          <a:xfrm>
            <a:off x="142875" y="1214438"/>
            <a:ext cx="87868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Vláda bude pokračovat v rozpracovaném projektu Jednotného inkasního místa (JIM). V rámci projektu JIM dojde také ke sjednocení základu daně pro všechny přímé odvody poplatníků. Vláda se nicméně zavazuje, že takový krok nepoškodí osoby samostatně výdělečně činné.</a:t>
            </a:r>
          </a:p>
        </p:txBody>
      </p:sp>
      <p:sp>
        <p:nvSpPr>
          <p:cNvPr id="47108" name="TextovéPole 13"/>
          <p:cNvSpPr txBox="1">
            <a:spLocks noChangeArrowheads="1"/>
          </p:cNvSpPr>
          <p:nvPr/>
        </p:nvSpPr>
        <p:spPr bwMode="auto">
          <a:xfrm>
            <a:off x="214313" y="3429000"/>
            <a:ext cx="85725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600" b="1"/>
              <a:t>Není jednotně upraveno: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výběr daní, sociálního a zdravotního pojistného se provádí odděleně,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rozdílný základ daně i vyměřovací základ pro odvod pojistného.</a:t>
            </a:r>
          </a:p>
        </p:txBody>
      </p:sp>
      <p:sp>
        <p:nvSpPr>
          <p:cNvPr id="47109" name="TextovéPole 14"/>
          <p:cNvSpPr txBox="1">
            <a:spLocks noChangeArrowheads="1"/>
          </p:cNvSpPr>
          <p:nvPr/>
        </p:nvSpPr>
        <p:spPr bwMode="auto">
          <a:xfrm>
            <a:off x="214313" y="5072063"/>
            <a:ext cx="87153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400" b="1"/>
              <a:t>Dojde ke snížení čistých příjmů zaměstnanců, neboť se jedná o zdanění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/>
              <a:t>starobních penzí při vyšších výdělcích,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/>
              <a:t>režijních jízdenek; příspěvku na stravování, sociálních výpomocí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/>
              <a:t>dalších plnění (tzv. benefitů) poskytovaných ze sociálního fondu a fondu kulturních a sociálních potřeb,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/>
              <a:t>záměr současně nepoškodit OSVČ naznačuje, že jediným cílem je dále zhoršit postavení zaměstnanců.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Daně</a:t>
            </a:r>
          </a:p>
        </p:txBody>
      </p:sp>
      <p:sp>
        <p:nvSpPr>
          <p:cNvPr id="48131" name="TextovéPole 12"/>
          <p:cNvSpPr txBox="1">
            <a:spLocks noChangeArrowheads="1"/>
          </p:cNvSpPr>
          <p:nvPr/>
        </p:nvSpPr>
        <p:spPr bwMode="auto">
          <a:xfrm>
            <a:off x="142875" y="1357313"/>
            <a:ext cx="8786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 oblasti daně z příjmu zrušíme většinu stávajících daňových výjimek s výjimkou podpory vědy a výzkumu, rodin s dětmi, odpovědnosti vůči slabým a potřebným, vlastnímu bydlení a odpovědnosti vůči vlastnímu vzdělání a stáří. </a:t>
            </a:r>
          </a:p>
        </p:txBody>
      </p:sp>
      <p:sp>
        <p:nvSpPr>
          <p:cNvPr id="48132" name="TextovéPole 13"/>
          <p:cNvSpPr txBox="1">
            <a:spLocks noChangeArrowheads="1"/>
          </p:cNvSpPr>
          <p:nvPr/>
        </p:nvSpPr>
        <p:spPr bwMode="auto">
          <a:xfrm>
            <a:off x="142875" y="3429000"/>
            <a:ext cx="8786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Od daně jsou osvobozeny např.: hodnota závodního stravování, rekreace, použití tělovýchovných a sportovních zařízení, příspěvek odborové organizaci, dary </a:t>
            </a:r>
            <a:br>
              <a:rPr lang="cs-CZ" sz="1600" b="1"/>
            </a:br>
            <a:r>
              <a:rPr lang="cs-CZ" sz="1600" b="1"/>
              <a:t>na humanitární a charitativní účely, bezpříspěvkové dárcovství krve atd.</a:t>
            </a:r>
          </a:p>
        </p:txBody>
      </p:sp>
      <p:sp>
        <p:nvSpPr>
          <p:cNvPr id="48133" name="TextovéPole 14"/>
          <p:cNvSpPr txBox="1">
            <a:spLocks noChangeArrowheads="1"/>
          </p:cNvSpPr>
          <p:nvPr/>
        </p:nvSpPr>
        <p:spPr bwMode="auto">
          <a:xfrm>
            <a:off x="214313" y="5214938"/>
            <a:ext cx="87868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400" b="1"/>
              <a:t>Vláda znovu přichází se záměrem zrušit zaměstnanecké benefity. Navrhovanými patřeními se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/>
              <a:t>sníží příjem zaměstnanců, zhorší se podmínky na pracovišti i podmínky pro slaďování rodinného </a:t>
            </a:r>
            <a:br>
              <a:rPr lang="cs-CZ" sz="1400" b="1"/>
            </a:br>
            <a:r>
              <a:rPr lang="cs-CZ" sz="1400" b="1"/>
              <a:t>a pracovního života,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/>
              <a:t>bude ohrožena tvorba a poskytování většiny nepeněžních plnění poskytovaných z fondu kulturních </a:t>
            </a:r>
            <a:br>
              <a:rPr lang="cs-CZ" sz="1400" b="1"/>
            </a:br>
            <a:r>
              <a:rPr lang="cs-CZ" sz="1400" b="1"/>
              <a:t>a sociálních potřeb a sociálního fondu (zisku po zdanění), tzv. zaměstnaneckých benefitů,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400" b="1"/>
              <a:t>zruší osvobození od daně režijních jízdenek, členského příspěvku člena odborů, stravenek atd.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Daně</a:t>
            </a:r>
          </a:p>
        </p:txBody>
      </p:sp>
      <p:sp>
        <p:nvSpPr>
          <p:cNvPr id="49155" name="TextovéPole 12"/>
          <p:cNvSpPr txBox="1">
            <a:spLocks noChangeArrowheads="1"/>
          </p:cNvSpPr>
          <p:nvPr/>
        </p:nvSpPr>
        <p:spPr bwMode="auto">
          <a:xfrm>
            <a:off x="142875" y="1312863"/>
            <a:ext cx="8786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Vláda nechce zvyšovat progresi daně z příjmů fyzických osob. Je ale odhodlána eliminovat degresi nad stropy sociálních a zdravotních odvodů do roku 2012 v souvislosti s důchodovou reformou a novým zákonem o daních z příjmů.</a:t>
            </a:r>
          </a:p>
        </p:txBody>
      </p:sp>
      <p:sp>
        <p:nvSpPr>
          <p:cNvPr id="49156" name="TextovéPole 13"/>
          <p:cNvSpPr txBox="1">
            <a:spLocks noChangeArrowheads="1"/>
          </p:cNvSpPr>
          <p:nvPr/>
        </p:nvSpPr>
        <p:spPr bwMode="auto">
          <a:xfrm>
            <a:off x="142875" y="3143250"/>
            <a:ext cx="878681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cs-CZ" sz="1600" b="1"/>
              <a:t>Degrese zdanění příjmů dána zastropováním odvodů na pojištění v důsledku výpočtu daně z tzv. superhrubé mzdy: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v roce 2010 ve výši 6-ti násobku průměrné mzdy (měsíční hranice), </a:t>
            </a:r>
            <a:br>
              <a:rPr lang="cs-CZ" sz="1600" b="1"/>
            </a:br>
            <a:r>
              <a:rPr lang="cs-CZ" sz="1600" b="1"/>
              <a:t>tj. 142 254 Kč měsíčně,</a:t>
            </a:r>
          </a:p>
          <a:p>
            <a:pPr marL="176213" indent="-176213">
              <a:buFontTx/>
              <a:buChar char="•"/>
            </a:pPr>
            <a:r>
              <a:rPr lang="cs-CZ" sz="1600" b="1"/>
              <a:t>od roku 2011 ve výši 4 násobku průměrné mzdy.</a:t>
            </a:r>
          </a:p>
        </p:txBody>
      </p:sp>
      <p:sp>
        <p:nvSpPr>
          <p:cNvPr id="49157" name="TextovéPole 14"/>
          <p:cNvSpPr txBox="1">
            <a:spLocks noChangeArrowheads="1"/>
          </p:cNvSpPr>
          <p:nvPr/>
        </p:nvSpPr>
        <p:spPr bwMode="auto">
          <a:xfrm>
            <a:off x="214313" y="5286375"/>
            <a:ext cx="8929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Vláda se konečně odhodlala řešit nespravedlivou degresi ve zdanění příjmů zaměstnanců, která jednostranně zvýhodňuje osoby s vysokými příjmy oproti ostatním příjmovým skupinám obyvatelstva; </a:t>
            </a:r>
          </a:p>
          <a:p>
            <a:pPr>
              <a:buFont typeface="Arial" charset="0"/>
              <a:buChar char="•"/>
            </a:pPr>
            <a:r>
              <a:rPr lang="cs-CZ" sz="1600" b="1"/>
              <a:t> opatření sníží příjmy u nejlépe placených zaměstnanců (i vysokopříjmových OSVČ),  </a:t>
            </a:r>
          </a:p>
          <a:p>
            <a:pPr>
              <a:buFont typeface="Arial" charset="0"/>
              <a:buChar char="•"/>
            </a:pPr>
            <a:r>
              <a:rPr lang="cs-CZ" sz="1600" b="1"/>
              <a:t> průměrně odměňovaných zaměstnanců se přímo nedotkne.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Daně</a:t>
            </a:r>
          </a:p>
        </p:txBody>
      </p:sp>
      <p:sp>
        <p:nvSpPr>
          <p:cNvPr id="50179" name="TextovéPole 12"/>
          <p:cNvSpPr txBox="1">
            <a:spLocks noChangeArrowheads="1"/>
          </p:cNvSpPr>
          <p:nvPr/>
        </p:nvSpPr>
        <p:spPr bwMode="auto">
          <a:xfrm>
            <a:off x="142875" y="1285875"/>
            <a:ext cx="8786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Vláda bude podporovat rozvoj péče o seniory v domácím prostředí. Daňově zvýhodní členy rodiny, kteří doma pečují o seniory s vyšším stupněm závislosti na jejich péči. </a:t>
            </a:r>
            <a:br>
              <a:rPr lang="cs-CZ" sz="1600" b="1"/>
            </a:br>
            <a:r>
              <a:rPr lang="cs-CZ" sz="1600" b="1"/>
              <a:t>Pečující bude moci uplatnit daňový odpočet ve stejné výši jako při péči o děti. </a:t>
            </a:r>
          </a:p>
        </p:txBody>
      </p:sp>
      <p:sp>
        <p:nvSpPr>
          <p:cNvPr id="50180" name="TextovéPole 13"/>
          <p:cNvSpPr txBox="1">
            <a:spLocks noChangeArrowheads="1"/>
          </p:cNvSpPr>
          <p:nvPr/>
        </p:nvSpPr>
        <p:spPr bwMode="auto">
          <a:xfrm>
            <a:off x="142875" y="3643313"/>
            <a:ext cx="8786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Přímá podpora formou dávky – příspěvek na péči v oblasti sociálních služeb.</a:t>
            </a:r>
          </a:p>
        </p:txBody>
      </p:sp>
      <p:sp>
        <p:nvSpPr>
          <p:cNvPr id="50181" name="TextovéPole 14"/>
          <p:cNvSpPr txBox="1">
            <a:spLocks noChangeArrowheads="1"/>
          </p:cNvSpPr>
          <p:nvPr/>
        </p:nvSpPr>
        <p:spPr bwMode="auto">
          <a:xfrm>
            <a:off x="179388" y="5373688"/>
            <a:ext cx="87868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cs-CZ" sz="1600" b="1"/>
              <a:t>je příznivé pouze pro zaměstnance, kteří mají zdanitelné  příjmy, 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nemá vliv na osoby s nízkými příjmy, které ve skutečnosti žádnou daň neplatí,</a:t>
            </a:r>
          </a:p>
          <a:p>
            <a:pPr marL="176213" indent="-176213">
              <a:buFont typeface="Arial" charset="0"/>
              <a:buChar char="•"/>
            </a:pPr>
            <a:r>
              <a:rPr lang="cs-CZ" sz="1600" b="1"/>
              <a:t>dosavadní přímé příspěvky jsou spravedlivější, neboť obec má možnost kontroly kvality péče, tj. zda jsou veřejné prostředky náležitě využity.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1">
                <a:lumMod val="85000"/>
                <a:lumOff val="15000"/>
              </a:schemeClr>
            </a:gs>
            <a:gs pos="0">
              <a:srgbClr val="FFFFFF">
                <a:alpha val="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ovéPole 3"/>
          <p:cNvSpPr txBox="1">
            <a:spLocks noChangeArrowheads="1"/>
          </p:cNvSpPr>
          <p:nvPr/>
        </p:nvSpPr>
        <p:spPr bwMode="auto">
          <a:xfrm>
            <a:off x="214313" y="1214438"/>
            <a:ext cx="8786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</a:rPr>
              <a:t>Daně</a:t>
            </a:r>
          </a:p>
        </p:txBody>
      </p:sp>
      <p:sp>
        <p:nvSpPr>
          <p:cNvPr id="5" name="Obdélník 4"/>
          <p:cNvSpPr/>
          <p:nvPr/>
        </p:nvSpPr>
        <p:spPr>
          <a:xfrm>
            <a:off x="785813" y="2143125"/>
            <a:ext cx="7643812" cy="3143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Většina návrhů na úpravu zákona o daních z příjmů zásadním způsobem zhoršuje postavení zaměstnanců - jejich pracovní i sociální podmínky. Nevedou ke zjednodušení systému a nijak neřeší diskriminaci zaměstnanců ve vztahu k OSVČ, </a:t>
            </a:r>
            <a:b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 je ČMKOS  nemůže akceptovat.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4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Postoj ČMKOS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Zákoník práce</a:t>
            </a:r>
          </a:p>
        </p:txBody>
      </p:sp>
      <p:sp>
        <p:nvSpPr>
          <p:cNvPr id="16387" name="TextovéPole 12"/>
          <p:cNvSpPr txBox="1">
            <a:spLocks noChangeArrowheads="1"/>
          </p:cNvSpPr>
          <p:nvPr/>
        </p:nvSpPr>
        <p:spPr bwMode="auto">
          <a:xfrm>
            <a:off x="142875" y="1357313"/>
            <a:ext cx="87868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Výhodnější práce na dohodu. Zvýšíme maximální rozsah zaměstnání na základě dohody </a:t>
            </a:r>
            <a:br>
              <a:rPr lang="cs-CZ" sz="1600" b="1"/>
            </a:br>
            <a:r>
              <a:rPr lang="cs-CZ" sz="1600" b="1"/>
              <a:t>o provedení práce ze 150 na 300 hodin při současném posílení kontroly, </a:t>
            </a:r>
            <a:br>
              <a:rPr lang="cs-CZ" sz="1600" b="1"/>
            </a:br>
            <a:r>
              <a:rPr lang="cs-CZ" sz="1600" b="1"/>
              <a:t>aby nedocházelo ke zneužívání tohoto institutu. </a:t>
            </a:r>
          </a:p>
        </p:txBody>
      </p:sp>
      <p:sp>
        <p:nvSpPr>
          <p:cNvPr id="16388" name="TextovéPole 13"/>
          <p:cNvSpPr txBox="1">
            <a:spLocks noChangeArrowheads="1"/>
          </p:cNvSpPr>
          <p:nvPr/>
        </p:nvSpPr>
        <p:spPr bwMode="auto">
          <a:xfrm>
            <a:off x="214313" y="3630613"/>
            <a:ext cx="8786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Maximální rozsah zaměstnání na základě dohody o provedení práce činí 150 hodin.</a:t>
            </a:r>
          </a:p>
        </p:txBody>
      </p:sp>
      <p:sp>
        <p:nvSpPr>
          <p:cNvPr id="16389" name="TextovéPole 14"/>
          <p:cNvSpPr txBox="1">
            <a:spLocks noChangeArrowheads="1"/>
          </p:cNvSpPr>
          <p:nvPr/>
        </p:nvSpPr>
        <p:spPr bwMode="auto">
          <a:xfrm>
            <a:off x="214313" y="5145088"/>
            <a:ext cx="87868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Na pracovněprávní vztahy založené dohodami o provedení práce zaměstnancům se nevztahuje: </a:t>
            </a:r>
          </a:p>
          <a:p>
            <a:pPr marL="1600200" lvl="3" indent="-228600">
              <a:buFont typeface="Arial" charset="0"/>
              <a:buChar char="•"/>
            </a:pPr>
            <a:r>
              <a:rPr lang="cs-CZ" sz="1400" b="1"/>
              <a:t> právní ochrana před skončením tohoto pracovně právního vztahu, </a:t>
            </a:r>
          </a:p>
          <a:p>
            <a:pPr marL="1600200" lvl="3" indent="-228600">
              <a:buFont typeface="Arial" charset="0"/>
              <a:buChar char="•"/>
            </a:pPr>
            <a:r>
              <a:rPr lang="cs-CZ" sz="1400" b="1"/>
              <a:t> právo na dovolenou; právní úprava pracovní doby a dob odpočinku, </a:t>
            </a:r>
          </a:p>
          <a:p>
            <a:pPr marL="1600200" lvl="3" indent="-228600">
              <a:buFont typeface="Arial" charset="0"/>
              <a:buChar char="•"/>
            </a:pPr>
            <a:r>
              <a:rPr lang="cs-CZ" sz="1400" b="1"/>
              <a:t> sociální pojištění. </a:t>
            </a:r>
          </a:p>
          <a:p>
            <a:pPr algn="ctr"/>
            <a:r>
              <a:rPr lang="cs-CZ" sz="1400" b="1"/>
              <a:t>     = zhoršení ochrany zaměstnanců</a:t>
            </a:r>
          </a:p>
          <a:p>
            <a:pPr algn="ctr"/>
            <a:r>
              <a:rPr lang="cs-CZ" sz="1400" b="1"/>
              <a:t>          = zvětšení deficitu veřejných financí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Zákoník práce</a:t>
            </a:r>
          </a:p>
        </p:txBody>
      </p:sp>
      <p:sp>
        <p:nvSpPr>
          <p:cNvPr id="17411" name="TextovéPole 12"/>
          <p:cNvSpPr txBox="1">
            <a:spLocks noChangeArrowheads="1"/>
          </p:cNvSpPr>
          <p:nvPr/>
        </p:nvSpPr>
        <p:spPr bwMode="auto">
          <a:xfrm>
            <a:off x="142875" y="1357313"/>
            <a:ext cx="8786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Diferenciace odstupného. Výše odstupného bude vázána na počet odpracovaných let </a:t>
            </a:r>
            <a:br>
              <a:rPr lang="cs-CZ" sz="1600" b="1"/>
            </a:br>
            <a:r>
              <a:rPr lang="cs-CZ" sz="1600" b="1"/>
              <a:t>u zaměstnavatele (do 1 roku práce – 1 měsíční odstupné, do 2 let práce – 2 měsíční odstupné, nad 2 roky práce – 3 měsíční odstupné).</a:t>
            </a:r>
          </a:p>
        </p:txBody>
      </p:sp>
      <p:sp>
        <p:nvSpPr>
          <p:cNvPr id="17412" name="TextovéPole 13"/>
          <p:cNvSpPr txBox="1">
            <a:spLocks noChangeArrowheads="1"/>
          </p:cNvSpPr>
          <p:nvPr/>
        </p:nvSpPr>
        <p:spPr bwMode="auto">
          <a:xfrm>
            <a:off x="142875" y="3643313"/>
            <a:ext cx="8786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Odstupné při skončení pracovního poměru  z tzv. organizačních důvodů je tříměsíční.</a:t>
            </a:r>
          </a:p>
        </p:txBody>
      </p:sp>
      <p:sp>
        <p:nvSpPr>
          <p:cNvPr id="17413" name="TextovéPole 14"/>
          <p:cNvSpPr txBox="1">
            <a:spLocks noChangeArrowheads="1"/>
          </p:cNvSpPr>
          <p:nvPr/>
        </p:nvSpPr>
        <p:spPr bwMode="auto">
          <a:xfrm>
            <a:off x="214313" y="5357813"/>
            <a:ext cx="87868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Navrhované odstupné nebude adekvátní kompenzací ztráty zaměstnání.</a:t>
            </a:r>
          </a:p>
          <a:p>
            <a:pPr algn="ctr"/>
            <a:endParaRPr lang="cs-CZ" sz="1600" b="1"/>
          </a:p>
          <a:p>
            <a:r>
              <a:rPr lang="cs-CZ" sz="1600" b="1"/>
              <a:t>		  = odstupné by přestalo plnit svou funkci</a:t>
            </a:r>
          </a:p>
          <a:p>
            <a:pPr algn="ctr"/>
            <a:r>
              <a:rPr lang="cs-CZ" sz="1600" b="1"/>
              <a:t>           = zhoršení ochrany a životních podmínek zaměstnanců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Zákoník práce</a:t>
            </a:r>
          </a:p>
        </p:txBody>
      </p:sp>
      <p:sp>
        <p:nvSpPr>
          <p:cNvPr id="18435" name="TextovéPole 12"/>
          <p:cNvSpPr txBox="1">
            <a:spLocks noChangeArrowheads="1"/>
          </p:cNvSpPr>
          <p:nvPr/>
        </p:nvSpPr>
        <p:spPr bwMode="auto">
          <a:xfrm>
            <a:off x="107950" y="1412875"/>
            <a:ext cx="87868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Uvolnění smluv na dobu určitou. Uvolníme opakované uzavírání a délku smluv </a:t>
            </a:r>
            <a:br>
              <a:rPr lang="cs-CZ" sz="1600" b="1"/>
            </a:br>
            <a:r>
              <a:rPr lang="cs-CZ" sz="1600" b="1"/>
              <a:t>u nově vzniklých pracovních poměrů na dobu určitou (na období 5 let). </a:t>
            </a:r>
          </a:p>
        </p:txBody>
      </p:sp>
      <p:sp>
        <p:nvSpPr>
          <p:cNvPr id="18436" name="TextovéPole 13"/>
          <p:cNvSpPr txBox="1">
            <a:spLocks noChangeArrowheads="1"/>
          </p:cNvSpPr>
          <p:nvPr/>
        </p:nvSpPr>
        <p:spPr bwMode="auto">
          <a:xfrm>
            <a:off x="142875" y="3357563"/>
            <a:ext cx="8786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Zákoník práce umožňuje řetězení pracovních poměrů nejvýše na dva roky s výjimkami v případě vážných důvodů, které poskytují zaměstnavatelům značnou volnost v souvislosti s jejich potřebami.</a:t>
            </a:r>
          </a:p>
        </p:txBody>
      </p:sp>
      <p:sp>
        <p:nvSpPr>
          <p:cNvPr id="18437" name="TextovéPole 14"/>
          <p:cNvSpPr txBox="1">
            <a:spLocks noChangeArrowheads="1"/>
          </p:cNvSpPr>
          <p:nvPr/>
        </p:nvSpPr>
        <p:spPr bwMode="auto">
          <a:xfrm>
            <a:off x="71438" y="5072063"/>
            <a:ext cx="9144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600" b="1"/>
              <a:t> ohromný růst nejistoty zaměstnanců </a:t>
            </a:r>
          </a:p>
          <a:p>
            <a:pPr>
              <a:buFont typeface="Arial" charset="0"/>
              <a:buChar char="•"/>
            </a:pPr>
            <a:r>
              <a:rPr lang="cs-CZ" sz="1600" b="1"/>
              <a:t> do rukou zaměstnavatelů by se dostal nástroj ke zvýšení nátlaku na zaměstnance</a:t>
            </a:r>
          </a:p>
          <a:p>
            <a:pPr>
              <a:buFont typeface="Arial" charset="0"/>
              <a:buChar char="•"/>
            </a:pPr>
            <a:r>
              <a:rPr lang="cs-CZ" sz="1600" b="1"/>
              <a:t> znemožnění získat hypotéku či jinou větší půjčku, ztráta reálné možnosti založit rodinu, </a:t>
            </a:r>
            <a:r>
              <a:rPr lang="cs-CZ" sz="1400" b="1"/>
              <a:t>atd.</a:t>
            </a:r>
            <a:endParaRPr lang="cs-CZ" sz="1600" b="1"/>
          </a:p>
          <a:p>
            <a:r>
              <a:rPr lang="cs-CZ" sz="1600" b="1"/>
              <a:t> </a:t>
            </a:r>
          </a:p>
          <a:p>
            <a:pPr algn="ctr"/>
            <a:r>
              <a:rPr lang="cs-CZ" sz="1600" b="1"/>
              <a:t>          = negativní sociální a ekonomické následky.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Zákoník práce</a:t>
            </a:r>
          </a:p>
        </p:txBody>
      </p:sp>
      <p:sp>
        <p:nvSpPr>
          <p:cNvPr id="19459" name="TextovéPole 12"/>
          <p:cNvSpPr txBox="1">
            <a:spLocks noChangeArrowheads="1"/>
          </p:cNvSpPr>
          <p:nvPr/>
        </p:nvSpPr>
        <p:spPr bwMode="auto">
          <a:xfrm>
            <a:off x="142875" y="1285875"/>
            <a:ext cx="8786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Pružnější pracovní doba. Zavedeme pružnější konta pracovní doby a umožníme </a:t>
            </a:r>
            <a:br>
              <a:rPr lang="cs-CZ" sz="1600" b="1"/>
            </a:br>
            <a:r>
              <a:rPr lang="cs-CZ" sz="1600" b="1"/>
              <a:t>její flexibilnější nerovnoměrné rozložení. Umožníme tak firmám lépe využívat pracovní dobu v návaznosti na množství zakázek.  </a:t>
            </a:r>
          </a:p>
        </p:txBody>
      </p:sp>
      <p:sp>
        <p:nvSpPr>
          <p:cNvPr id="19460" name="TextovéPole 13"/>
          <p:cNvSpPr txBox="1">
            <a:spLocks noChangeArrowheads="1"/>
          </p:cNvSpPr>
          <p:nvPr/>
        </p:nvSpPr>
        <p:spPr bwMode="auto">
          <a:xfrm>
            <a:off x="142875" y="3357563"/>
            <a:ext cx="87868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Zákoník práce již dnes nabízí možnost nepravidelného rozvržení pracovní doby, včetně sjednání tzv. konta pracovní doby či využívání dohod o pracovní činnosti a dohod </a:t>
            </a:r>
            <a:br>
              <a:rPr lang="cs-CZ" sz="1600" b="1"/>
            </a:br>
            <a:r>
              <a:rPr lang="cs-CZ" sz="1600" b="1"/>
              <a:t>o provedení práce, poskytuje zaměstnavatelům dostatečnou pružnost, </a:t>
            </a:r>
            <a:br>
              <a:rPr lang="cs-CZ" sz="1600" b="1"/>
            </a:br>
            <a:r>
              <a:rPr lang="cs-CZ" sz="1600" b="1"/>
              <a:t>naopak nedostatečně chrání zaměstnance.</a:t>
            </a:r>
          </a:p>
        </p:txBody>
      </p:sp>
      <p:sp>
        <p:nvSpPr>
          <p:cNvPr id="19461" name="TextovéPole 14"/>
          <p:cNvSpPr txBox="1">
            <a:spLocks noChangeArrowheads="1"/>
          </p:cNvSpPr>
          <p:nvPr/>
        </p:nvSpPr>
        <p:spPr bwMode="auto">
          <a:xfrm>
            <a:off x="214313" y="5072063"/>
            <a:ext cx="89296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400" b="1"/>
              <a:t> prodloužení vyrovnávacího období pro rozvržení pracovní doby při kontu (popř. až na několik let)</a:t>
            </a:r>
          </a:p>
          <a:p>
            <a:pPr>
              <a:buFont typeface="Arial" charset="0"/>
              <a:buChar char="•"/>
            </a:pPr>
            <a:r>
              <a:rPr lang="cs-CZ" sz="1400" b="1"/>
              <a:t> snížení výše tzv. stálé mzdy (zaměstnancům při uplatnění konta vypláceno 60 % průměrného výdělku)</a:t>
            </a:r>
          </a:p>
          <a:p>
            <a:pPr>
              <a:buFont typeface="Arial" charset="0"/>
              <a:buChar char="•"/>
            </a:pPr>
            <a:endParaRPr lang="cs-CZ" sz="1400" b="1"/>
          </a:p>
          <a:p>
            <a:r>
              <a:rPr lang="cs-CZ" sz="1400" b="1"/>
              <a:t>         = zhoršení ochrany zaměstnanců</a:t>
            </a:r>
          </a:p>
          <a:p>
            <a:r>
              <a:rPr lang="cs-CZ" sz="1400" b="1"/>
              <a:t>         = zvýšení rizika, že zaměstnavatel zaměstnancům „dlužnou“ část mzdy nakonec nevyplatí </a:t>
            </a:r>
          </a:p>
          <a:p>
            <a:r>
              <a:rPr lang="cs-CZ" sz="1400" b="1"/>
              <a:t>         = zhoršení nároků v oblasti sociálního zabezpečení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1">
                <a:lumMod val="85000"/>
                <a:lumOff val="15000"/>
              </a:schemeClr>
            </a:gs>
            <a:gs pos="0">
              <a:srgbClr val="FFFFFF">
                <a:alpha val="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ovéPole 3"/>
          <p:cNvSpPr txBox="1">
            <a:spLocks noChangeArrowheads="1"/>
          </p:cNvSpPr>
          <p:nvPr/>
        </p:nvSpPr>
        <p:spPr bwMode="auto">
          <a:xfrm>
            <a:off x="2916238" y="1196975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>
                <a:solidFill>
                  <a:schemeClr val="bg1"/>
                </a:solidFill>
              </a:rPr>
              <a:t>Zákoník práce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785813" y="2143125"/>
            <a:ext cx="7643812" cy="3143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Návrhy opatření nemůže ČMKOS akceptovat, neboť zásadním způsobem zhoršují pracovněprávní ochranu </a:t>
            </a:r>
            <a:b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podmínky pro slaďování rodinného </a:t>
            </a:r>
            <a:b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pracovního života zaměstnanců.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Postoj ČMKOS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Skupina 15"/>
          <p:cNvGrpSpPr>
            <a:grpSpLocks/>
          </p:cNvGrpSpPr>
          <p:nvPr/>
        </p:nvGrpSpPr>
        <p:grpSpPr bwMode="auto">
          <a:xfrm>
            <a:off x="0" y="714375"/>
            <a:ext cx="9144000" cy="6143625"/>
            <a:chOff x="0" y="714356"/>
            <a:chExt cx="9144000" cy="6143644"/>
          </a:xfrm>
        </p:grpSpPr>
        <p:sp>
          <p:nvSpPr>
            <p:cNvPr id="17" name="Obdélník 16"/>
            <p:cNvSpPr/>
            <p:nvPr/>
          </p:nvSpPr>
          <p:spPr>
            <a:xfrm>
              <a:off x="0" y="714356"/>
              <a:ext cx="9144000" cy="2000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0" y="2714612"/>
              <a:ext cx="9144000" cy="20716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0" y="4786307"/>
              <a:ext cx="9144000" cy="20716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286125" y="2714612"/>
              <a:ext cx="2571750" cy="2857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Současný stav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286125" y="714356"/>
              <a:ext cx="2571750" cy="285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Návrh koaliční vlády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286125" y="4786307"/>
              <a:ext cx="2571750" cy="2857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6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Dopady na zaměstnance</a:t>
              </a:r>
            </a:p>
          </p:txBody>
        </p:sp>
      </p:grpSp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500063" y="71438"/>
            <a:ext cx="7543800" cy="571500"/>
          </a:xfrm>
        </p:spPr>
        <p:txBody>
          <a:bodyPr/>
          <a:lstStyle/>
          <a:p>
            <a:r>
              <a:rPr lang="cs-CZ" smtClean="0">
                <a:latin typeface="Myriad Pro"/>
              </a:rPr>
              <a:t>Odměňování ve veřejné sféře</a:t>
            </a:r>
          </a:p>
        </p:txBody>
      </p:sp>
      <p:sp>
        <p:nvSpPr>
          <p:cNvPr id="21507" name="TextovéPole 12"/>
          <p:cNvSpPr txBox="1">
            <a:spLocks noChangeArrowheads="1"/>
          </p:cNvSpPr>
          <p:nvPr/>
        </p:nvSpPr>
        <p:spPr bwMode="auto">
          <a:xfrm>
            <a:off x="142875" y="1214438"/>
            <a:ext cx="87868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Vláda sníží objem mezd v organizačních složkách státu a v rozpočtových </a:t>
            </a:r>
            <a:br>
              <a:rPr lang="cs-CZ" sz="1600" b="1"/>
            </a:br>
            <a:r>
              <a:rPr lang="cs-CZ" sz="1600" b="1"/>
              <a:t>a příspěvkových organizacích o desetinu, výjimkou budou platy pedagogických pracovníku, které se zvýší. Vláda přitom ponechá v kompetenci, zda úspory vzniknou snížením mezd, propouštěním nebo kombinací. </a:t>
            </a:r>
          </a:p>
        </p:txBody>
      </p:sp>
      <p:sp>
        <p:nvSpPr>
          <p:cNvPr id="21508" name="TextovéPole 13"/>
          <p:cNvSpPr txBox="1">
            <a:spLocks noChangeArrowheads="1"/>
          </p:cNvSpPr>
          <p:nvPr/>
        </p:nvSpPr>
        <p:spPr bwMode="auto">
          <a:xfrm>
            <a:off x="142875" y="3357563"/>
            <a:ext cx="8786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Pokračují politicky motivované útoky na zaměstnance veřejných služeb a správy </a:t>
            </a:r>
            <a:br>
              <a:rPr lang="cs-CZ" sz="1600" b="1"/>
            </a:br>
            <a:r>
              <a:rPr lang="cs-CZ" sz="1600" b="1"/>
              <a:t>a jako při každé finanční krizi jsou tyto zaměstnanci bráni jako rukojmí a jsou jim plošně snižovány nebo zmrazovány platy.</a:t>
            </a:r>
          </a:p>
        </p:txBody>
      </p:sp>
      <p:sp>
        <p:nvSpPr>
          <p:cNvPr id="21509" name="TextovéPole 14"/>
          <p:cNvSpPr txBox="1">
            <a:spLocks noChangeArrowheads="1"/>
          </p:cNvSpPr>
          <p:nvPr/>
        </p:nvSpPr>
        <p:spPr bwMode="auto">
          <a:xfrm>
            <a:off x="214313" y="5500688"/>
            <a:ext cx="89296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cs-CZ" sz="1600" b="1"/>
              <a:t> zhoršení pracovních podmínek a životní úrovně zaměstnanců</a:t>
            </a:r>
          </a:p>
          <a:p>
            <a:pPr algn="ctr">
              <a:buFont typeface="Arial" charset="0"/>
              <a:buChar char="•"/>
            </a:pPr>
            <a:r>
              <a:rPr lang="cs-CZ" sz="1600" b="1"/>
              <a:t> přímo ohrožuje rozsah a kvalitu veřejných služeb a správy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2923</Words>
  <Application>Microsoft Office PowerPoint</Application>
  <PresentationFormat>Předvádění na obrazovce (4:3)</PresentationFormat>
  <Paragraphs>315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3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Calibri</vt:lpstr>
      <vt:lpstr>Arial</vt:lpstr>
      <vt:lpstr>Myriad Pro</vt:lpstr>
      <vt:lpstr>šablona</vt:lpstr>
      <vt:lpstr>šablona</vt:lpstr>
      <vt:lpstr>šablona</vt:lpstr>
      <vt:lpstr>KOALIČNÍ SMLOUVA  A PROGRAMOVÉ PROHLÁŠENÍ  VLÁDY ČR</vt:lpstr>
      <vt:lpstr>Zákoník práce</vt:lpstr>
      <vt:lpstr>Zákoník práce</vt:lpstr>
      <vt:lpstr>Zákoník práce</vt:lpstr>
      <vt:lpstr>Zákoník práce</vt:lpstr>
      <vt:lpstr>Zákoník práce</vt:lpstr>
      <vt:lpstr>Zákoník práce</vt:lpstr>
      <vt:lpstr>Postoj ČMKOS</vt:lpstr>
      <vt:lpstr>Odměňování ve veřejné sféře</vt:lpstr>
      <vt:lpstr>Odměňování ve veřejné sféře</vt:lpstr>
      <vt:lpstr>Postoj ČMKOS</vt:lpstr>
      <vt:lpstr>Zaměstnanost</vt:lpstr>
      <vt:lpstr>Zaměstnanost</vt:lpstr>
      <vt:lpstr>Zaměstnanost</vt:lpstr>
      <vt:lpstr>Zaměstnanost</vt:lpstr>
      <vt:lpstr>Postoj ČMKOS</vt:lpstr>
      <vt:lpstr>Důchody</vt:lpstr>
      <vt:lpstr>Důchody</vt:lpstr>
      <vt:lpstr>Důchody</vt:lpstr>
      <vt:lpstr>Důchody</vt:lpstr>
      <vt:lpstr>Postoj ČMKOS</vt:lpstr>
      <vt:lpstr>Sociální oblast a zdravotnictví</vt:lpstr>
      <vt:lpstr>Sociální oblast a zdravotnictví</vt:lpstr>
      <vt:lpstr>Sociální oblast a zdravotnictví</vt:lpstr>
      <vt:lpstr>Sociální oblast a zdravotnictví</vt:lpstr>
      <vt:lpstr>Sociální oblast a zdravotnictví</vt:lpstr>
      <vt:lpstr>Sociální oblast a zdravotnictví</vt:lpstr>
      <vt:lpstr>Sociální oblast a zdravotnictví</vt:lpstr>
      <vt:lpstr>Sociální oblast a zdravotnictví</vt:lpstr>
      <vt:lpstr>Postoj ČMKOS</vt:lpstr>
      <vt:lpstr>Daně</vt:lpstr>
      <vt:lpstr>Daně</vt:lpstr>
      <vt:lpstr>Daně</vt:lpstr>
      <vt:lpstr>Daně</vt:lpstr>
      <vt:lpstr>Daně</vt:lpstr>
      <vt:lpstr>Daně</vt:lpstr>
      <vt:lpstr>Daně</vt:lpstr>
      <vt:lpstr>Postoj ČMKOS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KOALIČNÍ SMOUVA A PROGRAMOVÉ PROHLÁŠENÍ VLÁDY ČR</dc:title>
  <dc:creator>ČMKOS</dc:creator>
  <cp:lastModifiedBy>Radka Sokolová</cp:lastModifiedBy>
  <cp:revision>141</cp:revision>
  <dcterms:created xsi:type="dcterms:W3CDTF">2010-08-16T11:26:48Z</dcterms:created>
  <dcterms:modified xsi:type="dcterms:W3CDTF">2010-08-17T11:15:59Z</dcterms:modified>
</cp:coreProperties>
</file>