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3"/>
  </p:sldMasterIdLst>
  <p:sldIdLst>
    <p:sldId id="256" r:id="rId4"/>
    <p:sldId id="257" r:id="rId5"/>
    <p:sldId id="268" r:id="rId6"/>
    <p:sldId id="262" r:id="rId7"/>
    <p:sldId id="314" r:id="rId8"/>
    <p:sldId id="264" r:id="rId9"/>
    <p:sldId id="302" r:id="rId10"/>
    <p:sldId id="267" r:id="rId11"/>
    <p:sldId id="300" r:id="rId12"/>
    <p:sldId id="315" r:id="rId13"/>
    <p:sldId id="277" r:id="rId14"/>
    <p:sldId id="278" r:id="rId15"/>
    <p:sldId id="291" r:id="rId16"/>
    <p:sldId id="317" r:id="rId17"/>
    <p:sldId id="318" r:id="rId18"/>
    <p:sldId id="290" r:id="rId19"/>
    <p:sldId id="297" r:id="rId20"/>
    <p:sldId id="316" r:id="rId21"/>
    <p:sldId id="293" r:id="rId22"/>
    <p:sldId id="294" r:id="rId23"/>
    <p:sldId id="295" r:id="rId24"/>
    <p:sldId id="296" r:id="rId25"/>
    <p:sldId id="263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yriad Pro" panose="020B0503030403020204" charset="0"/>
      <p:regular r:id="rId31"/>
      <p:bold r:id="rId32"/>
      <p:italic r:id="rId33"/>
      <p:boldItalic r:id="rId34"/>
    </p:embeddedFont>
    <p:embeddedFont>
      <p:font typeface="Myriad Pro Light" panose="020B0403030403020204" charset="0"/>
      <p:regular r:id="rId35"/>
      <p:bold r:id="rId36"/>
      <p:boldItalic r:id="rId3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50C"/>
    <a:srgbClr val="FE1E1E"/>
    <a:srgbClr val="FFFFFF"/>
    <a:srgbClr val="F75427"/>
    <a:srgbClr val="ED7D31"/>
    <a:srgbClr val="680000"/>
    <a:srgbClr val="7A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35995B-65B7-9C29-B9AA-D74EAAF83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200649"/>
            <a:ext cx="1044209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zpracoval / podtitul / apod.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7FB3-E8F9-6124-8432-AE10B283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4C404-05FA-B0FA-0038-58F2B3F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F7B46-6407-C964-AFCD-292D57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326AAA-0D9E-B5FA-1BCA-E1A37138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>
          <a:xfrm>
            <a:off x="829819" y="5471767"/>
            <a:ext cx="946393" cy="1386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07F972E-9F03-6894-0A41-2153C48ED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0" y="819954"/>
            <a:ext cx="10442091" cy="16557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2980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6DCE4-247D-97D7-5C96-0766C278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1265AA-426D-2E7B-D578-BA24393F0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190BCA-DA0F-121A-EE17-EE4E493FD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E9759C-DF40-D1CD-BF12-396342AE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2D40C2-C292-74EB-CB96-27C68D6A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CA572-D3A9-4D55-CDC5-CCA59F09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188E-8B94-A569-143A-F1B4EF987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9E2FBB-F9A7-8EE2-EE81-F83F3380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903"/>
            <a:ext cx="10515600" cy="404906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latin typeface="Myriad Pro Light" panose="020B0403030403020204" pitchFamily="34" charset="0"/>
              </a:defRPr>
            </a:lvl1pPr>
            <a:lvl2pPr>
              <a:defRPr sz="2000">
                <a:latin typeface="Myriad Pro Light" panose="020B0403030403020204" pitchFamily="34" charset="0"/>
              </a:defRPr>
            </a:lvl2pPr>
            <a:lvl3pPr>
              <a:defRPr sz="1800">
                <a:latin typeface="Myriad Pro Light" panose="020B0403030403020204" pitchFamily="34" charset="0"/>
              </a:defRPr>
            </a:lvl3pPr>
            <a:lvl4pPr>
              <a:defRPr sz="1600">
                <a:latin typeface="Myriad Pro Light" panose="020B0403030403020204" pitchFamily="34" charset="0"/>
              </a:defRPr>
            </a:lvl4pPr>
            <a:lvl5pPr>
              <a:defRPr sz="16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25BB98-CF8A-DE9C-8D27-6F083810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8ED67D-0AF1-FD06-BF4D-5925475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66519D-0F9E-CA23-6B19-33553846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1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žití velkého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D25044-5688-6B13-1FFE-6544C81C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03FCD6-33EA-2FD0-BB23-CD8FA63C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5EE0BE-427B-8C0D-507E-8CA8FEB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3BF167-C01B-EC7C-D61B-C83F7E559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F5F781ED-242B-8E68-038D-6E24243048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398" y="1825624"/>
            <a:ext cx="7551851" cy="4247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obsah 13">
            <a:extLst>
              <a:ext uri="{FF2B5EF4-FFF2-40B4-BE49-F238E27FC236}">
                <a16:creationId xmlns:a16="http://schemas.microsoft.com/office/drawing/2014/main" id="{A5AE454B-F773-01B5-08B7-E161892413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10861" y="1825624"/>
            <a:ext cx="2566737" cy="4247916"/>
          </a:xfrm>
        </p:spPr>
        <p:txBody>
          <a:bodyPr/>
          <a:lstStyle>
            <a:lvl1pPr marL="0" indent="0">
              <a:buNone/>
              <a:defRPr>
                <a:latin typeface="Myriad Pro Light" panose="020B0403030403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1646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35995B-65B7-9C29-B9AA-D74EAAF83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200649"/>
            <a:ext cx="1044209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Popis oddílu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7FB3-E8F9-6124-8432-AE10B283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4C404-05FA-B0FA-0038-58F2B3F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F7B46-6407-C964-AFCD-292D57B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326AAA-0D9E-B5FA-1BCA-E1A37138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9"/>
          <a:stretch/>
        </p:blipFill>
        <p:spPr>
          <a:xfrm>
            <a:off x="829819" y="5471767"/>
            <a:ext cx="946393" cy="1386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07F972E-9F03-6894-0A41-2153C48ED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0" y="819954"/>
            <a:ext cx="10442091" cy="16557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ZÁHLAVÍ</a:t>
            </a:r>
            <a:br>
              <a:rPr lang="cs-CZ" dirty="0"/>
            </a:br>
            <a:r>
              <a:rPr lang="cs-CZ" dirty="0"/>
              <a:t>ODDÍLU</a:t>
            </a:r>
          </a:p>
        </p:txBody>
      </p:sp>
    </p:spTree>
    <p:extLst>
      <p:ext uri="{BB962C8B-B14F-4D97-AF65-F5344CB8AC3E}">
        <p14:creationId xmlns:p14="http://schemas.microsoft.com/office/powerpoint/2010/main" val="398892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10F21-8041-6B76-8E32-7F406274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>
                <a:latin typeface="Myriad Pro Light" panose="020B0403030403020204" pitchFamily="34" charset="0"/>
              </a:defRPr>
            </a:lvl1pPr>
            <a:lvl2pPr marL="457200" indent="0">
              <a:buNone/>
              <a:defRPr sz="2000">
                <a:latin typeface="Myriad Pro Light" panose="020B0403030403020204" pitchFamily="34" charset="0"/>
              </a:defRPr>
            </a:lvl2pPr>
            <a:lvl3pPr marL="914400" indent="0">
              <a:buNone/>
              <a:defRPr sz="2000">
                <a:latin typeface="Myriad Pro Light" panose="020B0403030403020204" pitchFamily="34" charset="0"/>
              </a:defRPr>
            </a:lvl3pPr>
            <a:lvl4pPr marL="1371600" indent="0">
              <a:buNone/>
              <a:defRPr sz="2000">
                <a:latin typeface="Myriad Pro Light" panose="020B0403030403020204" pitchFamily="34" charset="0"/>
              </a:defRPr>
            </a:lvl4pPr>
            <a:lvl5pPr marL="1828800" indent="0">
              <a:buNone/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1D665E-744A-657F-59AC-9E8300BF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>
                <a:latin typeface="Myriad Pro Light" panose="020B0403030403020204" pitchFamily="34" charset="0"/>
              </a:defRPr>
            </a:lvl1pPr>
            <a:lvl2pPr marL="457200" indent="0">
              <a:buNone/>
              <a:defRPr sz="2000">
                <a:latin typeface="Myriad Pro Light" panose="020B0403030403020204" pitchFamily="34" charset="0"/>
              </a:defRPr>
            </a:lvl2pPr>
            <a:lvl3pPr marL="914400" indent="0">
              <a:buNone/>
              <a:defRPr sz="2000">
                <a:latin typeface="Myriad Pro Light" panose="020B0403030403020204" pitchFamily="34" charset="0"/>
              </a:defRPr>
            </a:lvl3pPr>
            <a:lvl4pPr marL="1371600" indent="0">
              <a:buNone/>
              <a:defRPr sz="2000">
                <a:latin typeface="Myriad Pro Light" panose="020B0403030403020204" pitchFamily="34" charset="0"/>
              </a:defRPr>
            </a:lvl4pPr>
            <a:lvl5pPr marL="1828800" indent="0">
              <a:buNone/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A46BF-8A3D-E29B-ED32-C6445892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AADE3D-1F3B-4EB4-0AEE-65ED823D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9862F4-9EF3-5755-1C37-69786E99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DFDDBCB-BA36-FC08-4B28-D31DB2476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1277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E704F4-5137-3F18-C23E-C31B9F2A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A0F28D-A6F9-B7FE-63E0-624BD823F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17E458-59C7-7052-EF12-2438AC29D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959111-6E97-F1CF-6B58-245B3DDDB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C21077-D22E-3798-4032-21315A6F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5E9D29-1BD0-23BD-73C1-6BAA43D2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B414AA-F030-D239-8B0F-86EBA1E3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DF9288C-02CA-5CDC-F093-2F6C6611B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6282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A412FA-3B7D-317D-60B6-CDC5AC81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9E6B53-21D8-78C7-F3FC-7FA2F483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09047A-2C9F-14A4-CE2D-56D4D404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12995AA-CB68-75AE-4B28-F4A61643D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92980"/>
            <a:ext cx="10515599" cy="771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D1050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cs-CZ" dirty="0"/>
              <a:t>Kliknutím lze upravit styl………………………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8009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597733-564B-CF15-1A67-074B7762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60EDD5-90C8-6F65-A31D-E330015F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C734E-047C-178E-05D9-35D31BB3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9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169AF-E768-9589-B9D7-AAAD530F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11F0C-9541-4343-230D-92C26559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yriad Pro Light" panose="020B0403030403020204" pitchFamily="34" charset="0"/>
              </a:defRPr>
            </a:lvl1pPr>
            <a:lvl2pPr>
              <a:defRPr sz="2800">
                <a:latin typeface="Myriad Pro Light" panose="020B0403030403020204" pitchFamily="34" charset="0"/>
              </a:defRPr>
            </a:lvl2pPr>
            <a:lvl3pPr>
              <a:defRPr sz="2400">
                <a:latin typeface="Myriad Pro Light" panose="020B0403030403020204" pitchFamily="34" charset="0"/>
              </a:defRPr>
            </a:lvl3pPr>
            <a:lvl4pPr>
              <a:defRPr sz="2000">
                <a:latin typeface="Myriad Pro Light" panose="020B0403030403020204" pitchFamily="34" charset="0"/>
              </a:defRPr>
            </a:lvl4pPr>
            <a:lvl5pPr>
              <a:defRPr sz="2000">
                <a:latin typeface="Myriad Pro Light" panose="020B04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8F9170-43CA-7AF5-34DC-6E4C2B84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 Light" panose="020B04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5E6FAB-66E1-F4B3-2501-1746B615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015335-238D-FE6A-4FC9-11ACB036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B07F84-4F1C-C987-0D4B-34FBC7F6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8CFDBB-093A-4D66-6261-D4404DA4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FF2A75-BEBA-C948-8558-9CD29195E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28FF4F-667D-8402-CD07-C468150DD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E1D7-F7F1-4BA6-9BD0-029F2138B84D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C48785-67BF-78C7-CF1A-147D8021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924DB-B3E6-C576-8FA1-B3484ADB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C64C-5FEC-46C8-8B84-A34B18E1E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lla.tomas@cmkos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F0B1A06-3A01-C91E-8075-3989F0B48ACF}"/>
              </a:ext>
            </a:extLst>
          </p:cNvPr>
          <p:cNvSpPr/>
          <p:nvPr/>
        </p:nvSpPr>
        <p:spPr>
          <a:xfrm>
            <a:off x="0" y="-6722"/>
            <a:ext cx="12192000" cy="68647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F67EB4-70B5-A578-D445-B04299E81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0" y="3189128"/>
            <a:ext cx="9144000" cy="13683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Myriad Pro Light" panose="020B0403030403020204" pitchFamily="34" charset="0"/>
              </a:rPr>
              <a:t>Mgr. Tomáš Palla</a:t>
            </a:r>
          </a:p>
          <a:p>
            <a:pPr algn="l"/>
            <a:r>
              <a:rPr lang="cs-CZ" dirty="0"/>
              <a:t>s</a:t>
            </a:r>
            <a:r>
              <a:rPr lang="cs-CZ" dirty="0">
                <a:solidFill>
                  <a:schemeClr val="bg1"/>
                </a:solidFill>
                <a:latin typeface="Myriad Pro Light" panose="020B0403030403020204" pitchFamily="34" charset="0"/>
              </a:rPr>
              <a:t>eminář ČMOSA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Myriad Pro Light" panose="020B0403030403020204" pitchFamily="34" charset="0"/>
              </a:rPr>
              <a:t>Praha, 19.9. 2023</a:t>
            </a:r>
          </a:p>
          <a:p>
            <a:pPr algn="l"/>
            <a:endParaRPr lang="cs-CZ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7130D8-691D-49FF-AF4C-4B9194C2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-6722"/>
            <a:ext cx="11463130" cy="326268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Myriad Pro" panose="020B0503030403020204" pitchFamily="34" charset="0"/>
              </a:rPr>
              <a:t>Kolektivní vyjednávání</a:t>
            </a:r>
            <a:endParaRPr lang="cs-CZ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2EDDB27-E9CB-5BCC-3030-A279007B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5471767"/>
            <a:ext cx="946393" cy="226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52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buClr>
                <a:srgbClr val="D1050C"/>
              </a:buClr>
              <a:defRPr/>
            </a:pPr>
            <a:r>
              <a:rPr lang="cs-CZ" altLang="cs-CZ" sz="2400" dirty="0"/>
              <a:t>= </a:t>
            </a:r>
            <a:r>
              <a:rPr lang="cs-CZ" altLang="cs-CZ" sz="2400" b="1" dirty="0"/>
              <a:t>zvláštním zákonem </a:t>
            </a:r>
            <a:r>
              <a:rPr lang="cs-CZ" altLang="cs-CZ" sz="2400" dirty="0"/>
              <a:t>(z</a:t>
            </a:r>
            <a:r>
              <a:rPr lang="cs-CZ" altLang="cs-CZ" dirty="0"/>
              <a:t>ákon č. 2/1991 Sb. o kolektivním vyjednávání) </a:t>
            </a:r>
            <a:r>
              <a:rPr lang="cs-CZ" altLang="cs-CZ" sz="2400" b="1" dirty="0"/>
              <a:t>upravený proces, jehož cílem je uzavření kolektivní smlouvy.</a:t>
            </a:r>
          </a:p>
          <a:p>
            <a:pPr algn="just">
              <a:buClr>
                <a:srgbClr val="D1050C"/>
              </a:buClr>
              <a:defRPr/>
            </a:pPr>
            <a:r>
              <a:rPr lang="cs-CZ" altLang="cs-CZ" dirty="0"/>
              <a:t>Kolektivní smlouva = tzv. normativní smlouva, neboť nezavazuje pouze podepsané smluvní strany, ale je pramenem práva též pro další osoby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Kolektivní smlouvu smí za zaměstnance uzavřít</a:t>
            </a:r>
            <a:r>
              <a:rPr lang="cs-CZ" altLang="cs-CZ" sz="2400" b="1" dirty="0"/>
              <a:t> pouze odborová organizace, která působí u zaměstnavatele</a:t>
            </a:r>
            <a:r>
              <a:rPr lang="cs-CZ" altLang="cs-CZ" sz="2400" dirty="0"/>
              <a:t>, a to i za zaměstnance, kteří nejsou odborově organizováni.</a:t>
            </a:r>
          </a:p>
        </p:txBody>
      </p:sp>
    </p:spTree>
    <p:extLst>
      <p:ext uri="{BB962C8B-B14F-4D97-AF65-F5344CB8AC3E}">
        <p14:creationId xmlns:p14="http://schemas.microsoft.com/office/powerpoint/2010/main" val="188439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Odborová organizace PŮSOBÍCÍ u zaměstnavatele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§ </a:t>
            </a:r>
            <a:r>
              <a:rPr lang="cs-CZ" altLang="cs-CZ" sz="2400" b="1" dirty="0">
                <a:cs typeface="Aldhabi" panose="020B0604020202020204" pitchFamily="2" charset="-78"/>
              </a:rPr>
              <a:t>286/3 ZP </a:t>
            </a:r>
            <a:r>
              <a:rPr lang="cs-CZ" altLang="cs-CZ" sz="2400" dirty="0">
                <a:cs typeface="Aldhabi" panose="020B0604020202020204" pitchFamily="2" charset="-78"/>
              </a:rPr>
              <a:t>- (3) Odborová organizace působí u zaměstnavatele a má právo jednat, jen jestliže je k tomu oprávněna podle stanov a </a:t>
            </a:r>
            <a:r>
              <a:rPr lang="cs-CZ" altLang="cs-CZ" sz="2400" b="1" dirty="0">
                <a:cs typeface="Aldhabi" panose="020B0604020202020204" pitchFamily="2" charset="-78"/>
              </a:rPr>
              <a:t>alespoň 3 její členové jsou u zaměstnavatele v pracovním poměru; </a:t>
            </a:r>
            <a:r>
              <a:rPr lang="cs-CZ" altLang="cs-CZ" sz="2400" dirty="0">
                <a:cs typeface="Aldhabi" panose="020B0604020202020204" pitchFamily="2" charset="-78"/>
              </a:rPr>
              <a:t>kolektivně vyjednávat a uzavírat kolektivní smlouvy může za těchto podmínek jen odborová organizace nebo její pobočná organizace, jestliže ji k tomu opravňují stanovy odborové organizace.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4) Oprávnění odborové organizace u zaměstnavatele vznikají </a:t>
            </a:r>
            <a:r>
              <a:rPr lang="cs-CZ" altLang="cs-CZ" sz="2400" b="1" dirty="0"/>
              <a:t>dnem následujícím po dni, kdy zaměstnavateli </a:t>
            </a:r>
            <a:r>
              <a:rPr lang="cs-CZ" altLang="cs-CZ" sz="2400" b="1" u="sng" dirty="0"/>
              <a:t>oznámila</a:t>
            </a:r>
            <a:r>
              <a:rPr lang="cs-CZ" altLang="cs-CZ" sz="2400" b="1" dirty="0"/>
              <a:t>, že splňuje podmínky podle odstavce 3</a:t>
            </a:r>
            <a:r>
              <a:rPr lang="cs-CZ" altLang="cs-CZ" sz="2400" dirty="0"/>
              <a:t>; přestane-li odborová organizace tyto podmínky splňovat, je povinna to zaměstnavateli bez zbytečného odkladu oznámit.</a:t>
            </a:r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4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/>
              <a:t>Rozsudek NS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Cdo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641/2018 ze dne 27.8. 2019: </a:t>
            </a:r>
            <a:r>
              <a:rPr lang="cs-CZ" sz="2400" dirty="0"/>
              <a:t>součástí oznámení odborové organizace podle ustanovení § 286 odst. 4 zák. práce je též </a:t>
            </a:r>
            <a:r>
              <a:rPr lang="cs-CZ" sz="2400" b="1" u="sng" dirty="0"/>
              <a:t>doložení sdělovaných údajů</a:t>
            </a:r>
            <a:r>
              <a:rPr lang="cs-CZ" sz="2400" b="1" dirty="0"/>
              <a:t> </a:t>
            </a:r>
            <a:r>
              <a:rPr lang="cs-CZ" sz="2400" dirty="0"/>
              <a:t>…. odborová organizace zpravidla doloží tím, že k oznámení přiloží své stanovy. ZP nestanoví, jakým způsobem má odborová organizace prokázat, že alespoň 3 její členové jsou u zaměstnavatele v pracovním poměru. Nepochybně však doložení této podmínky </a:t>
            </a:r>
            <a:r>
              <a:rPr lang="cs-CZ" sz="2400" b="1" dirty="0"/>
              <a:t>nelze vykládat tak, že by odborová organizace byla povinna předložit zaměstnavateli jmenovitý seznam svých členů</a:t>
            </a:r>
            <a:r>
              <a:rPr lang="cs-CZ" sz="2400" dirty="0"/>
              <a:t>. </a:t>
            </a:r>
          </a:p>
          <a:p>
            <a:pPr marL="0" indent="0" algn="just">
              <a:buClr>
                <a:srgbClr val="D1050C"/>
              </a:buClr>
              <a:buNone/>
              <a:defRPr/>
            </a:pPr>
            <a:endParaRPr lang="cs-CZ" altLang="cs-CZ" sz="2400" dirty="0"/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9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07BAF960-2D01-98F9-CF0F-38AE58F9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51906"/>
            <a:ext cx="9603275" cy="411906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600" dirty="0"/>
              <a:t>§ 24 odst. 2 ZP (x § 286 odst. 6 ZP):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600" dirty="0"/>
              <a:t>(2) Působí-li u zaměstnavatele </a:t>
            </a:r>
            <a:r>
              <a:rPr lang="cs-CZ" altLang="cs-CZ" sz="2600" b="1" dirty="0"/>
              <a:t>více odborových organizací</a:t>
            </a:r>
            <a:r>
              <a:rPr lang="cs-CZ" altLang="cs-CZ" sz="2600" dirty="0"/>
              <a:t>, musí zaměstnavatel jednat o uzavření kolektivní smlouvy </a:t>
            </a:r>
            <a:r>
              <a:rPr lang="cs-CZ" altLang="cs-CZ" sz="2600" b="1" dirty="0"/>
              <a:t>se všemi odborovými organizacemi</a:t>
            </a:r>
            <a:r>
              <a:rPr lang="cs-CZ" altLang="cs-CZ" sz="2600" dirty="0"/>
              <a:t>; odborové organizace vystupují a jednají s právními důsledky pro všechny zaměstnance </a:t>
            </a:r>
            <a:r>
              <a:rPr lang="cs-CZ" altLang="cs-CZ" sz="2600" b="1" dirty="0"/>
              <a:t>společně a ve vzájemné shodě, nedohodnou-li se mezi sebou a zaměstnavatelem jinak</a:t>
            </a:r>
            <a:r>
              <a:rPr lang="cs-CZ" altLang="cs-CZ" sz="2600" dirty="0"/>
              <a:t>.</a:t>
            </a: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78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29296"/>
            <a:ext cx="9603275" cy="450549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Fáze vyjednávání: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Příprava </a:t>
            </a:r>
          </a:p>
          <a:p>
            <a:pPr marL="457200" lvl="1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400" b="1" dirty="0"/>
              <a:t>	</a:t>
            </a:r>
            <a:r>
              <a:rPr lang="cs-CZ" altLang="cs-CZ" sz="2400" dirty="0"/>
              <a:t>informace, cíle, zájmy motivace, taktika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Vyjednávání 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vstup, řízení, taktizování, eskalace, sbližování pozic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Závěr, výsledek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kolektivní smlouva 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zpětná vazba, hodnocení, </a:t>
            </a:r>
          </a:p>
          <a:p>
            <a:pPr marL="914400" lvl="2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cs-CZ" altLang="cs-CZ" sz="2200" dirty="0"/>
              <a:t>hodnocení plnění kol. smlouvy, příprava na další vyjednávání</a:t>
            </a: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2B3A6E-EEA7-8336-FF1D-8D269CCAC463}"/>
              </a:ext>
            </a:extLst>
          </p:cNvPr>
          <p:cNvSpPr txBox="1">
            <a:spLocks/>
          </p:cNvSpPr>
          <p:nvPr/>
        </p:nvSpPr>
        <p:spPr>
          <a:xfrm>
            <a:off x="838200" y="492980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4969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29296"/>
            <a:ext cx="9603275" cy="45054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b="1" dirty="0"/>
              <a:t>Příprava: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Získávání informací o možnostech (priorit. zájmech)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Výběr cílů + náhradních cílů (optimální míra)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Zpracování návrhu, konzultace s experty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Výběr týmu a určení rolí (teorie týmové práce)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Volba strategie vyjednávání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Výběr místa jednání, vymezení časového prostoru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000" dirty="0"/>
              <a:t>Dohoda o pravidlech jednání</a:t>
            </a: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2B3A6E-EEA7-8336-FF1D-8D269CCAC463}"/>
              </a:ext>
            </a:extLst>
          </p:cNvPr>
          <p:cNvSpPr txBox="1">
            <a:spLocks/>
          </p:cNvSpPr>
          <p:nvPr/>
        </p:nvSpPr>
        <p:spPr>
          <a:xfrm>
            <a:off x="838200" y="492980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2521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29296"/>
            <a:ext cx="9603275" cy="450549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b="1" dirty="0"/>
              <a:t>Příprava kolektivního vyjednávání – sběr podnětů </a:t>
            </a:r>
            <a:r>
              <a:rPr lang="cs-CZ" altLang="cs-CZ" sz="4400" dirty="0"/>
              <a:t>od zaměstnanců (§ 25/3 ZP), získání informací od zaměstnavatele (§ 287 ZP)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dirty="0"/>
              <a:t>Kolektivní vyjednávání je </a:t>
            </a:r>
            <a:r>
              <a:rPr lang="cs-CZ" altLang="cs-CZ" sz="4400" b="1" dirty="0"/>
              <a:t>zahájeno předložením písemného návrhu </a:t>
            </a:r>
            <a:r>
              <a:rPr lang="cs-CZ" altLang="cs-CZ" sz="4400" dirty="0"/>
              <a:t>na uzavření kolektivní smlouvy </a:t>
            </a:r>
            <a:r>
              <a:rPr lang="cs-CZ" altLang="cs-CZ" sz="4400" b="1" dirty="0"/>
              <a:t>jednou ze smluvních stran </a:t>
            </a:r>
            <a:r>
              <a:rPr lang="cs-CZ" altLang="cs-CZ" sz="4400" dirty="0"/>
              <a:t>druhé smluvní straně.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dirty="0"/>
              <a:t>Smluvní strana je </a:t>
            </a:r>
            <a:r>
              <a:rPr lang="cs-CZ" altLang="cs-CZ" sz="4400" b="1" dirty="0"/>
              <a:t>povinna</a:t>
            </a:r>
            <a:r>
              <a:rPr lang="cs-CZ" altLang="cs-CZ" sz="4400" dirty="0"/>
              <a:t> na návrh písemně </a:t>
            </a:r>
            <a:r>
              <a:rPr lang="cs-CZ" altLang="cs-CZ" sz="4400" b="1" dirty="0"/>
              <a:t>odpovědět</a:t>
            </a:r>
            <a:r>
              <a:rPr lang="cs-CZ" altLang="cs-CZ" sz="4400" dirty="0"/>
              <a:t> bez zbytečného odkladu, nejpozději však </a:t>
            </a:r>
            <a:r>
              <a:rPr lang="cs-CZ" altLang="cs-CZ" sz="4400" b="1" dirty="0"/>
              <a:t>do 7 pracovních dnů</a:t>
            </a:r>
            <a:r>
              <a:rPr lang="cs-CZ" altLang="cs-CZ" sz="4400" dirty="0"/>
              <a:t>, není-li dohodnuta jiná doba, a vyjádřit se k těm návrhům, které nepřijala. (§ 8 ZKV)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4400" b="1" dirty="0"/>
              <a:t>Smluvní strany jsou povinny </a:t>
            </a:r>
            <a:r>
              <a:rPr lang="cs-CZ" altLang="cs-CZ" sz="4400" dirty="0"/>
              <a:t>vzájemně spolu jednat a </a:t>
            </a:r>
            <a:r>
              <a:rPr lang="cs-CZ" altLang="cs-CZ" sz="4400" b="1" dirty="0"/>
              <a:t>poskytovat si </a:t>
            </a:r>
            <a:r>
              <a:rPr lang="cs-CZ" altLang="cs-CZ" sz="4400" dirty="0"/>
              <a:t>další požadovanou </a:t>
            </a:r>
            <a:r>
              <a:rPr lang="cs-CZ" altLang="cs-CZ" sz="4400" b="1" dirty="0"/>
              <a:t>součinnost</a:t>
            </a:r>
            <a:r>
              <a:rPr lang="cs-CZ" altLang="cs-CZ" sz="4400" dirty="0"/>
              <a:t>, pokud nebude v rozporu s jejich oprávněnými zájmy. Neposkytování součinnosti nelze pokutovat dle zákona o inspekci práce. Lze to řešit pouze jako kolektivní spor.</a:t>
            </a: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cs-CZ" sz="1900" dirty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2B3A6E-EEA7-8336-FF1D-8D269CCAC463}"/>
              </a:ext>
            </a:extLst>
          </p:cNvPr>
          <p:cNvSpPr txBox="1">
            <a:spLocks/>
          </p:cNvSpPr>
          <p:nvPr/>
        </p:nvSpPr>
        <p:spPr>
          <a:xfrm>
            <a:off x="838200" y="492980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3135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řada/pruh, Písmo, snímek obrazovky&#10;&#10;Popis byl vytvořen automaticky">
            <a:extLst>
              <a:ext uri="{FF2B5EF4-FFF2-40B4-BE49-F238E27FC236}">
                <a16:creationId xmlns:a16="http://schemas.microsoft.com/office/drawing/2014/main" id="{BCAD36D5-7974-504A-66C9-424ECD12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76" y="1004725"/>
            <a:ext cx="9630641" cy="585327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6DCFDE5-4549-3F3A-3804-B5ADB236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5263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KOLEKTIVNÍ SMLOUVA</a:t>
            </a:r>
          </a:p>
        </p:txBody>
      </p:sp>
    </p:spTree>
    <p:extLst>
      <p:ext uri="{BB962C8B-B14F-4D97-AF65-F5344CB8AC3E}">
        <p14:creationId xmlns:p14="http://schemas.microsoft.com/office/powerpoint/2010/main" val="313629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B989AAE-D1A3-382F-504B-8425C4DF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29542"/>
            <a:ext cx="9603275" cy="4605251"/>
          </a:xfrm>
        </p:spPr>
        <p:txBody>
          <a:bodyPr>
            <a:normAutofit/>
          </a:bodyPr>
          <a:lstStyle/>
          <a:p>
            <a:pPr marL="268288" lvl="1" indent="-268288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Kolektivní smlouva musí být uzavřena </a:t>
            </a:r>
            <a:r>
              <a:rPr lang="cs-CZ" altLang="cs-CZ" sz="2800" b="1" dirty="0"/>
              <a:t>písemně</a:t>
            </a:r>
            <a:r>
              <a:rPr lang="cs-CZ" altLang="cs-CZ" sz="2800" dirty="0"/>
              <a:t> a podepsána smluvními stranami na </a:t>
            </a:r>
            <a:r>
              <a:rPr lang="cs-CZ" altLang="cs-CZ" sz="2800" b="1" dirty="0"/>
              <a:t>téže listině, jinak se k ní nepřihlíží</a:t>
            </a:r>
            <a:r>
              <a:rPr lang="cs-CZ" altLang="cs-CZ" sz="2800" dirty="0"/>
              <a:t>.</a:t>
            </a:r>
          </a:p>
          <a:p>
            <a:pPr marL="268288" indent="-268288"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</a:rPr>
              <a:t>Smluvní strany kolektivní smlouvy jsou povinny s obsahem kolektivní smlouvy </a:t>
            </a:r>
            <a:r>
              <a:rPr lang="cs-CZ" sz="2800" b="1" i="0" dirty="0">
                <a:solidFill>
                  <a:srgbClr val="000000"/>
                </a:solidFill>
                <a:effectLst/>
              </a:rPr>
              <a:t>seznámit zaměstnance nejpozději do 15 dnů </a:t>
            </a:r>
            <a:r>
              <a:rPr lang="cs-CZ" sz="2800" b="0" i="0" dirty="0">
                <a:solidFill>
                  <a:srgbClr val="000000"/>
                </a:solidFill>
                <a:effectLst/>
              </a:rPr>
              <a:t>od jejího uzavření. Zaměstnavatel je povinen zajistit, aby byla kolektivní smlouva přístupná všem jeho zaměstnancům.</a:t>
            </a:r>
          </a:p>
          <a:p>
            <a:pPr marL="268288" indent="-268288" algn="just">
              <a:buClr>
                <a:srgbClr val="C00000"/>
              </a:buClr>
              <a:defRPr/>
            </a:pPr>
            <a:r>
              <a:rPr lang="cs-CZ" altLang="cs-CZ" sz="2800" dirty="0"/>
              <a:t>Smluvní strany jsou povinny </a:t>
            </a:r>
            <a:r>
              <a:rPr lang="cs-CZ" altLang="cs-CZ" sz="2800" b="1" dirty="0"/>
              <a:t>uschovávat kolektivní smlouvy </a:t>
            </a:r>
            <a:r>
              <a:rPr lang="cs-CZ" altLang="cs-CZ" sz="2800" dirty="0"/>
              <a:t>a rozhodnutí rozhodců, která se jich týkají, </a:t>
            </a:r>
            <a:r>
              <a:rPr lang="cs-CZ" altLang="cs-CZ" sz="2800" b="1" dirty="0"/>
              <a:t>po dobu nejméně pěti let od skončení doby jejich účinnosti </a:t>
            </a:r>
            <a:r>
              <a:rPr lang="cs-CZ" altLang="cs-CZ" sz="2800" dirty="0"/>
              <a:t>(§ 9 odst. 4 ZKV).</a:t>
            </a:r>
          </a:p>
          <a:p>
            <a:pPr marL="268288" indent="-268288"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4400" dirty="0"/>
          </a:p>
          <a:p>
            <a:pPr marL="268288" indent="-268288" algn="just">
              <a:buClr>
                <a:srgbClr val="C00000"/>
              </a:buClr>
              <a:buNone/>
              <a:defRPr/>
            </a:pPr>
            <a:endParaRPr lang="cs-CZ" sz="1900" dirty="0"/>
          </a:p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43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052D285-3DE2-7DA1-48E0-F365CD62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Obsah …………………………………………….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252AC-DE62-3491-4D3D-89F0CA1E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221"/>
            <a:ext cx="9892004" cy="35961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Myriad Pro Light" panose="020B0403030403020204" pitchFamily="34" charset="0"/>
              </a:rPr>
              <a:t>Právní poradenství pro členy ČMKOS</a:t>
            </a:r>
          </a:p>
          <a:p>
            <a:pPr marL="457200" indent="-457200" algn="just"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Myriad Pro Light" panose="020B0403030403020204" pitchFamily="34" charset="0"/>
              </a:rPr>
              <a:t>Proces kolektivního vyjednávání</a:t>
            </a:r>
          </a:p>
          <a:p>
            <a:pPr marL="457200" indent="-457200" algn="just"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K</a:t>
            </a:r>
            <a:r>
              <a:rPr lang="cs-CZ" sz="2000" dirty="0">
                <a:solidFill>
                  <a:srgbClr val="000000"/>
                </a:solidFill>
                <a:latin typeface="Myriad Pro Light" panose="020B0403030403020204" pitchFamily="34" charset="0"/>
              </a:rPr>
              <a:t>o</a:t>
            </a:r>
            <a:r>
              <a:rPr lang="cs-CZ" sz="2000" dirty="0">
                <a:solidFill>
                  <a:srgbClr val="000000"/>
                </a:solidFill>
              </a:rPr>
              <a:t>lektivní smlouvy</a:t>
            </a: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58355E0-CBDD-84E3-C94A-650D71C22829}"/>
              </a:ext>
            </a:extLst>
          </p:cNvPr>
          <p:cNvSpPr txBox="1">
            <a:spLocks/>
          </p:cNvSpPr>
          <p:nvPr/>
        </p:nvSpPr>
        <p:spPr>
          <a:xfrm>
            <a:off x="6096000" y="2203221"/>
            <a:ext cx="5257800" cy="3596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sz="2000" dirty="0">
              <a:solidFill>
                <a:srgbClr val="000000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0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8BCC03FE-82B2-7766-0FFA-02E824B7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46416"/>
            <a:ext cx="9603275" cy="4688378"/>
          </a:xfrm>
        </p:spPr>
        <p:txBody>
          <a:bodyPr>
            <a:normAutofit fontScale="92500" lnSpcReduction="10000"/>
          </a:bodyPr>
          <a:lstStyle/>
          <a:p>
            <a:pPr marL="325438" lvl="1" indent="-325438" algn="just">
              <a:lnSpc>
                <a:spcPct val="12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Účinnost kolektivní smlouvy </a:t>
            </a:r>
            <a:r>
              <a:rPr lang="cs-CZ" altLang="cs-CZ" sz="2400" dirty="0"/>
              <a:t>začíná prvním dnem období, na které byla kolektivní smlouva uzavřena, tj. </a:t>
            </a:r>
            <a:r>
              <a:rPr lang="cs-CZ" altLang="cs-CZ" sz="2400" b="1" dirty="0"/>
              <a:t>i ZPĚTNĚ</a:t>
            </a:r>
            <a:r>
              <a:rPr lang="cs-CZ" altLang="cs-CZ" sz="2400" dirty="0"/>
              <a:t>, a končí uplynutím tohoto období, účinnost některých práv nebo povinností může být sjednána odchylně. Může být uzavřena na dobu určitou i neurčitou. </a:t>
            </a:r>
          </a:p>
          <a:p>
            <a:pPr marL="325438" lvl="1" indent="-325438" algn="just">
              <a:lnSpc>
                <a:spcPct val="12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KS může být uzavřena na dobu </a:t>
            </a:r>
            <a:r>
              <a:rPr lang="cs-CZ" altLang="cs-CZ" sz="2400" b="1" dirty="0"/>
              <a:t>URČITOU i NEURČITOU</a:t>
            </a:r>
            <a:r>
              <a:rPr lang="cs-CZ" altLang="cs-CZ" sz="2400" dirty="0"/>
              <a:t>. </a:t>
            </a:r>
            <a:r>
              <a:rPr lang="cs-CZ" sz="2400" dirty="0"/>
              <a:t>Je-li uplynutí doby vázáno na splnění podmínky, musí kolektivní smlouva obsahovat nejzazší dobu její účinnosti. </a:t>
            </a:r>
            <a:endParaRPr lang="cs-CZ" altLang="cs-CZ" sz="2400" dirty="0"/>
          </a:p>
          <a:p>
            <a:pPr marL="325438" lvl="1" indent="-325438" algn="just">
              <a:lnSpc>
                <a:spcPct val="12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KS </a:t>
            </a:r>
            <a:r>
              <a:rPr lang="cs-CZ" altLang="cs-CZ" sz="2400" b="1" dirty="0"/>
              <a:t>je možné VŽDY písemně vypovědět</a:t>
            </a:r>
            <a:r>
              <a:rPr lang="cs-CZ" altLang="cs-CZ" sz="2400" dirty="0"/>
              <a:t>, </a:t>
            </a:r>
            <a:r>
              <a:rPr lang="cs-CZ" altLang="cs-CZ" sz="2400" b="1" dirty="0"/>
              <a:t>tedy i KS na dobu určitou</a:t>
            </a:r>
            <a:r>
              <a:rPr lang="cs-CZ" altLang="cs-CZ" sz="2400" dirty="0"/>
              <a:t>, a to nejdříve po uplynutí 6 měsíců od data její účinnosti. Výpovědní doba činí nejméně 6 měsíců a začíná prvním dnem měsíce následujícího po doručení výpovědi druhé smluvní straně (§ 26 ZP). </a:t>
            </a:r>
          </a:p>
        </p:txBody>
      </p:sp>
    </p:spTree>
    <p:extLst>
      <p:ext uri="{BB962C8B-B14F-4D97-AF65-F5344CB8AC3E}">
        <p14:creationId xmlns:p14="http://schemas.microsoft.com/office/powerpoint/2010/main" val="149466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A0C7E73E-8301-C882-2B0D-85E88416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46168"/>
            <a:ext cx="9603275" cy="4588626"/>
          </a:xfrm>
        </p:spPr>
        <p:txBody>
          <a:bodyPr>
            <a:noAutofit/>
          </a:bodyPr>
          <a:lstStyle/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§ 28 odst. 3 ZP: Kolektivní smlouvu není NIKDY možné zrušit odstoupením jedné ze smluvních stran; sjednají-li si smluvní strany právo odstoupit od kolektivní smlouvy, nepřihlíží se k tomu.</a:t>
            </a:r>
          </a:p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Při zániku smluvní strany kolektivní smlouvy jednající za zaměstnance skončí účinnost kolektivní smlouvy nejpozději posledním dnem následujícího kalendářního roku (§ 26/3 ZP). </a:t>
            </a:r>
          </a:p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Dochází-li k převodu činnosti zaměstnavatele nebo části … práva a povinnosti z kolektivní smlouvy přecházejí na přejímajícího zaměstnavatele na dobu účinnosti kolektivní smlouvy, nejdéle však do konce následujícího roku. (§338/ZP)</a:t>
            </a:r>
          </a:p>
          <a:p>
            <a:pPr marL="358775" indent="-358775" algn="just">
              <a:buClr>
                <a:srgbClr val="C00000"/>
              </a:buClr>
              <a:buNone/>
              <a:defRPr/>
            </a:pPr>
            <a:endParaRPr lang="cs-CZ" sz="1900" dirty="0"/>
          </a:p>
          <a:p>
            <a:pPr marL="358775" indent="-358775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8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0E30E0A-68C5-D556-8741-1D6DEF42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Kolektivní vyjednávání…………………………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3F6F6-EB1D-488B-AC0B-B21B4AD0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70" y="1498897"/>
            <a:ext cx="9603275" cy="4119061"/>
          </a:xfrm>
        </p:spPr>
        <p:txBody>
          <a:bodyPr>
            <a:noAutofit/>
          </a:bodyPr>
          <a:lstStyle/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Práva z KS stanovená jednotlivým zaměstnancům, se uplatňují a uspokojují jako ostatní práva zaměstnanců z pracovního poměru nebo dohod o pracích konaných mimo pracovní poměr.</a:t>
            </a:r>
          </a:p>
          <a:p>
            <a:pPr marL="358775" lvl="1" indent="-358775" algn="just"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§ 23 ZP: V kolektivní smlouvě je možné upravit </a:t>
            </a:r>
            <a:r>
              <a:rPr lang="cs-CZ" altLang="cs-CZ" sz="2800" b="1" dirty="0"/>
              <a:t>práva zaměstnanců </a:t>
            </a:r>
            <a:r>
              <a:rPr lang="cs-CZ" altLang="cs-CZ" sz="2800" dirty="0"/>
              <a:t>v pracovněprávních vztazích, jakož i práva nebo povinnosti smluvních stran této smlouvy. </a:t>
            </a:r>
            <a:r>
              <a:rPr lang="cs-CZ" altLang="cs-CZ" sz="2800" b="1" dirty="0"/>
              <a:t>K ujednáním v kolektivní smlouvě, která zaměstnancům ukládají povinnosti nebo zkracují jejich práva stanovená tímto zákonem, se nepřihlíží.</a:t>
            </a:r>
            <a:r>
              <a:rPr lang="cs-CZ" altLang="cs-CZ" sz="2800" dirty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9360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9E5C40-692B-91C7-2032-67BC357F4546}"/>
              </a:ext>
            </a:extLst>
          </p:cNvPr>
          <p:cNvSpPr/>
          <p:nvPr/>
        </p:nvSpPr>
        <p:spPr>
          <a:xfrm>
            <a:off x="0" y="-6722"/>
            <a:ext cx="12192000" cy="68647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E2C7182C-F16C-1D80-73BB-3BBCFB67B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5471767"/>
            <a:ext cx="946393" cy="226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3B34F847-3CA2-FE00-92DB-DFCCB54A48E0}"/>
              </a:ext>
            </a:extLst>
          </p:cNvPr>
          <p:cNvSpPr txBox="1">
            <a:spLocks/>
          </p:cNvSpPr>
          <p:nvPr/>
        </p:nvSpPr>
        <p:spPr>
          <a:xfrm>
            <a:off x="0" y="5471767"/>
            <a:ext cx="12192000" cy="138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2023 </a:t>
            </a:r>
            <a:r>
              <a:rPr lang="cs-CZ" sz="2400" b="0" i="0" u="none" strike="noStrike" baseline="30000" dirty="0">
                <a:solidFill>
                  <a:schemeClr val="bg1"/>
                </a:solidFill>
                <a:latin typeface="Myriad Pro Light" panose="020B0403030403020204" pitchFamily="34" charset="0"/>
              </a:rPr>
              <a:t>©</a:t>
            </a:r>
            <a:endParaRPr lang="cs-CZ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D81FD5-A914-EE34-11AE-BAC1D9A5B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+mj-lt"/>
              </a:rPr>
              <a:t>Mgr. Tomáš Palla</a:t>
            </a:r>
          </a:p>
          <a:p>
            <a:r>
              <a:rPr lang="cs-CZ" sz="2600" dirty="0">
                <a:solidFill>
                  <a:schemeClr val="bg1"/>
                </a:solidFill>
                <a:latin typeface="+mj-lt"/>
              </a:rPr>
              <a:t>mail: </a:t>
            </a:r>
            <a:r>
              <a:rPr lang="cs-CZ" sz="26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palla.tomas@cmkos.cz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181921-91FC-654F-7E45-7142A172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ea typeface="+mn-ea"/>
                <a:cs typeface="+mn-cs"/>
              </a:rPr>
              <a:t>Dotazy?</a:t>
            </a:r>
            <a:br>
              <a:rPr lang="cs-CZ" dirty="0">
                <a:solidFill>
                  <a:schemeClr val="bg1"/>
                </a:solidFill>
                <a:ea typeface="+mn-ea"/>
                <a:cs typeface="+mn-cs"/>
              </a:rPr>
            </a:br>
            <a:br>
              <a:rPr lang="cs-CZ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dirty="0">
                <a:solidFill>
                  <a:schemeClr val="bg1"/>
                </a:solidFill>
                <a:ea typeface="+mn-ea"/>
                <a:cs typeface="+mn-cs"/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01348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PRÁVNÍ PORADENSTVÍ PRO ČLENY ČMKOS</a:t>
            </a:r>
          </a:p>
        </p:txBody>
      </p:sp>
    </p:spTree>
    <p:extLst>
      <p:ext uri="{BB962C8B-B14F-4D97-AF65-F5344CB8AC3E}">
        <p14:creationId xmlns:p14="http://schemas.microsoft.com/office/powerpoint/2010/main" val="363703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Vychází ze Zásad pro činnost Právního poradenství pro členy ČMKOS – na webu ČMKOS.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Je určeno pouze členům, je prováděno výhradně na základě 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vyplněné žádanky o poskytnutí služby PP pro členy ČMKOS a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vyplněné žádanky doložení členství pro poskytnutí právní pomoci (odborová žádanka)</a:t>
            </a:r>
          </a:p>
          <a:p>
            <a:pPr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Zahrnuje: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I. Poskytování poradenství</a:t>
            </a:r>
          </a:p>
          <a:p>
            <a:pPr lvl="1" algn="just">
              <a:buClr>
                <a:srgbClr val="D1050C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II. Zastoupení před soudem</a:t>
            </a:r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8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4" y="2361883"/>
            <a:ext cx="10834777" cy="16557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Otázka: </a:t>
            </a:r>
            <a:b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</a:br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Můžete odborového právníka využít, když potřebujete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 sepsat smlouvu o převodu nemovitosti?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1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4CD36-D4AA-077A-2E74-1F39719D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252AC-DE62-3491-4D3D-89F0CA1E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221"/>
            <a:ext cx="4937449" cy="3596147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Ve všech oblastech práva </a:t>
            </a:r>
            <a:r>
              <a:rPr lang="cs-CZ" sz="2000" dirty="0"/>
              <a:t>(pracovní právo, ale též občanské, správní …)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Zahrnuje i sepis listin</a:t>
            </a:r>
            <a:r>
              <a:rPr lang="cs-CZ" sz="2000" dirty="0"/>
              <a:t>, např. kupní, darovací smlouvy, návrhy na vklad do KN, návrhy na rozvod, zvýšení výživného apod.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Bezplatné</a:t>
            </a:r>
            <a:r>
              <a:rPr lang="cs-CZ" sz="2000" dirty="0"/>
              <a:t> pro klienta, organizaci i svaz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58355E0-CBDD-84E3-C94A-650D71C22829}"/>
              </a:ext>
            </a:extLst>
          </p:cNvPr>
          <p:cNvSpPr txBox="1">
            <a:spLocks/>
          </p:cNvSpPr>
          <p:nvPr/>
        </p:nvSpPr>
        <p:spPr>
          <a:xfrm>
            <a:off x="6096000" y="2203221"/>
            <a:ext cx="5257800" cy="3596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Jen pracovněprávní spory a spory ze soc. zabezpečení a sociálního pojištění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Na základě souhlasu svazu. Svaz přiloží stručný popis případu.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ČMKOS má právo odmítnout poskytnutí zastoupení. Důvod sdělí svazu.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Bez přímé platby klienta (hradí ale náklady řízení). Svaz hradí ČMKOS cestovní náklady právníka.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495EDFD-BA02-7D94-EDC6-55BEFDECBE8D}"/>
              </a:ext>
            </a:extLst>
          </p:cNvPr>
          <p:cNvSpPr txBox="1">
            <a:spLocks/>
          </p:cNvSpPr>
          <p:nvPr/>
        </p:nvSpPr>
        <p:spPr>
          <a:xfrm>
            <a:off x="838200" y="1264257"/>
            <a:ext cx="52578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Myriad Pro" panose="020B0503030403020204" pitchFamily="34" charset="0"/>
              </a:rPr>
              <a:t>Poskytování poradenství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90EB5B0-9A30-4A1B-9CA5-F15EB8224EA1}"/>
              </a:ext>
            </a:extLst>
          </p:cNvPr>
          <p:cNvSpPr txBox="1">
            <a:spLocks/>
          </p:cNvSpPr>
          <p:nvPr/>
        </p:nvSpPr>
        <p:spPr>
          <a:xfrm>
            <a:off x="6096000" y="1281605"/>
            <a:ext cx="5257800" cy="771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Myriad Pro" panose="020B0503030403020204" pitchFamily="34" charset="0"/>
              </a:rPr>
              <a:t>Zastupování před soudem</a:t>
            </a:r>
          </a:p>
        </p:txBody>
      </p:sp>
    </p:spTree>
    <p:extLst>
      <p:ext uri="{BB962C8B-B14F-4D97-AF65-F5344CB8AC3E}">
        <p14:creationId xmlns:p14="http://schemas.microsoft.com/office/powerpoint/2010/main" val="9463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6DCFDE5-4549-3F3A-3804-B5ADB236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pic>
        <p:nvPicPr>
          <p:cNvPr id="3" name="Obrázek 2" descr="Obsah obrázku mapa, text&#10;&#10;Popis byl vytvořen automaticky">
            <a:extLst>
              <a:ext uri="{FF2B5EF4-FFF2-40B4-BE49-F238E27FC236}">
                <a16:creationId xmlns:a16="http://schemas.microsoft.com/office/drawing/2014/main" id="{F875B999-681B-FA34-77A4-013101706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0" y="1917964"/>
            <a:ext cx="8238565" cy="471721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7288C08-A995-9E6D-C5C2-89A479ED48E0}"/>
              </a:ext>
            </a:extLst>
          </p:cNvPr>
          <p:cNvSpPr/>
          <p:nvPr/>
        </p:nvSpPr>
        <p:spPr>
          <a:xfrm>
            <a:off x="9672918" y="1779611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79BA23A-F829-9F0E-E350-44A5EB0589B5}"/>
              </a:ext>
            </a:extLst>
          </p:cNvPr>
          <p:cNvSpPr/>
          <p:nvPr/>
        </p:nvSpPr>
        <p:spPr>
          <a:xfrm>
            <a:off x="9672918" y="2317819"/>
            <a:ext cx="394448" cy="3944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17987A-77EC-F762-6212-FD064DAB635E}"/>
              </a:ext>
            </a:extLst>
          </p:cNvPr>
          <p:cNvSpPr txBox="1"/>
          <p:nvPr/>
        </p:nvSpPr>
        <p:spPr>
          <a:xfrm>
            <a:off x="10231825" y="179035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Stálé RPP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342955F-0CA9-4155-A8DF-E4DB2C240C6B}"/>
              </a:ext>
            </a:extLst>
          </p:cNvPr>
          <p:cNvSpPr txBox="1"/>
          <p:nvPr/>
        </p:nvSpPr>
        <p:spPr>
          <a:xfrm>
            <a:off x="10231824" y="2316451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Výjezdní místo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E28E936-2BC9-5BBE-2C1E-0F697499BCF7}"/>
              </a:ext>
            </a:extLst>
          </p:cNvPr>
          <p:cNvSpPr/>
          <p:nvPr/>
        </p:nvSpPr>
        <p:spPr>
          <a:xfrm>
            <a:off x="2904564" y="2601922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UL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4F62A60-F32B-F14D-ECBA-6834B66B3BA9}"/>
              </a:ext>
            </a:extLst>
          </p:cNvPr>
          <p:cNvSpPr/>
          <p:nvPr/>
        </p:nvSpPr>
        <p:spPr>
          <a:xfrm>
            <a:off x="1613646" y="3191435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cs-CZ" sz="1050" dirty="0"/>
              <a:t>KV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EE0CCFF-5FCA-6AC1-6E04-18A8C419D94A}"/>
              </a:ext>
            </a:extLst>
          </p:cNvPr>
          <p:cNvSpPr/>
          <p:nvPr/>
        </p:nvSpPr>
        <p:spPr>
          <a:xfrm>
            <a:off x="4168587" y="2316451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LB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D9F337C-F814-608F-8197-61962D7B4698}"/>
              </a:ext>
            </a:extLst>
          </p:cNvPr>
          <p:cNvSpPr/>
          <p:nvPr/>
        </p:nvSpPr>
        <p:spPr>
          <a:xfrm>
            <a:off x="5114362" y="3077051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HK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2DC3928-A4B3-F420-84A9-6320E64EDFEC}"/>
              </a:ext>
            </a:extLst>
          </p:cNvPr>
          <p:cNvSpPr/>
          <p:nvPr/>
        </p:nvSpPr>
        <p:spPr>
          <a:xfrm>
            <a:off x="5221941" y="3666878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PU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C109D62-8F86-8836-BAF1-A0C7600ADFD3}"/>
              </a:ext>
            </a:extLst>
          </p:cNvPr>
          <p:cNvSpPr/>
          <p:nvPr/>
        </p:nvSpPr>
        <p:spPr>
          <a:xfrm>
            <a:off x="4639233" y="4832290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/>
              <a:t>JI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114BE8E-BE19-3185-AF38-B7E9D8DE5465}"/>
              </a:ext>
            </a:extLst>
          </p:cNvPr>
          <p:cNvSpPr/>
          <p:nvPr/>
        </p:nvSpPr>
        <p:spPr>
          <a:xfrm>
            <a:off x="7758953" y="5061202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ZL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69CA0A1-FA83-72CF-5342-A41E6B4E71A1}"/>
              </a:ext>
            </a:extLst>
          </p:cNvPr>
          <p:cNvSpPr/>
          <p:nvPr/>
        </p:nvSpPr>
        <p:spPr>
          <a:xfrm>
            <a:off x="3702424" y="5697188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CB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FA43955-7285-00B4-E9DC-21ACE8793806}"/>
              </a:ext>
            </a:extLst>
          </p:cNvPr>
          <p:cNvSpPr/>
          <p:nvPr/>
        </p:nvSpPr>
        <p:spPr>
          <a:xfrm>
            <a:off x="6303575" y="5173377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BO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CE6FFA3-578A-0998-07F8-B6AB8E3BE0E7}"/>
              </a:ext>
            </a:extLst>
          </p:cNvPr>
          <p:cNvSpPr/>
          <p:nvPr/>
        </p:nvSpPr>
        <p:spPr>
          <a:xfrm>
            <a:off x="6931104" y="4276573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OL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1EDBFB6-351B-706D-BD9F-2017D14E3835}"/>
              </a:ext>
            </a:extLst>
          </p:cNvPr>
          <p:cNvSpPr/>
          <p:nvPr/>
        </p:nvSpPr>
        <p:spPr>
          <a:xfrm>
            <a:off x="3398796" y="3485087"/>
            <a:ext cx="713922" cy="656920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cs-CZ" sz="1400" dirty="0" err="1"/>
              <a:t>Stř</a:t>
            </a:r>
            <a:r>
              <a:rPr lang="cs-CZ" sz="1400" dirty="0"/>
              <a:t>. Čechy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1A78380-E44A-4FB0-F48B-935D03F371AC}"/>
              </a:ext>
            </a:extLst>
          </p:cNvPr>
          <p:cNvSpPr/>
          <p:nvPr/>
        </p:nvSpPr>
        <p:spPr>
          <a:xfrm>
            <a:off x="3538976" y="3734229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PH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C1AACD1C-44C8-9C4E-93DB-20ED1BDB12A8}"/>
              </a:ext>
            </a:extLst>
          </p:cNvPr>
          <p:cNvSpPr/>
          <p:nvPr/>
        </p:nvSpPr>
        <p:spPr>
          <a:xfrm>
            <a:off x="2205316" y="4220485"/>
            <a:ext cx="475129" cy="4751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50" dirty="0"/>
              <a:t>PL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AE96F64-5218-15B7-F7DB-3C57467FA96F}"/>
              </a:ext>
            </a:extLst>
          </p:cNvPr>
          <p:cNvSpPr/>
          <p:nvPr/>
        </p:nvSpPr>
        <p:spPr>
          <a:xfrm>
            <a:off x="8151159" y="4039008"/>
            <a:ext cx="394448" cy="362954"/>
          </a:xfrm>
          <a:prstGeom prst="rect">
            <a:avLst/>
          </a:prstGeom>
          <a:solidFill>
            <a:srgbClr val="D10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OV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AA1E46B-D657-C2A4-3294-7E52CCF11071}"/>
              </a:ext>
            </a:extLst>
          </p:cNvPr>
          <p:cNvCxnSpPr>
            <a:endCxn id="13" idx="6"/>
          </p:cNvCxnSpPr>
          <p:nvPr/>
        </p:nvCxnSpPr>
        <p:spPr>
          <a:xfrm flipH="1" flipV="1">
            <a:off x="5697070" y="3904443"/>
            <a:ext cx="1228831" cy="553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E24F6421-70EE-55D7-84DF-E17C7897247B}"/>
              </a:ext>
            </a:extLst>
          </p:cNvPr>
          <p:cNvCxnSpPr>
            <a:cxnSpLocks/>
            <a:stCxn id="20" idx="3"/>
            <a:endCxn id="12" idx="2"/>
          </p:cNvCxnSpPr>
          <p:nvPr/>
        </p:nvCxnSpPr>
        <p:spPr>
          <a:xfrm flipV="1">
            <a:off x="3933424" y="3314616"/>
            <a:ext cx="1180938" cy="60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3026282-FE6C-0785-28BD-DC31DA386219}"/>
              </a:ext>
            </a:extLst>
          </p:cNvPr>
          <p:cNvCxnSpPr>
            <a:cxnSpLocks/>
            <a:stCxn id="20" idx="0"/>
            <a:endCxn id="11" idx="4"/>
          </p:cNvCxnSpPr>
          <p:nvPr/>
        </p:nvCxnSpPr>
        <p:spPr>
          <a:xfrm flipV="1">
            <a:off x="3736200" y="2791580"/>
            <a:ext cx="669952" cy="94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6681664-ECE6-73CB-7F3E-5B742D4F5761}"/>
              </a:ext>
            </a:extLst>
          </p:cNvPr>
          <p:cNvCxnSpPr>
            <a:cxnSpLocks/>
            <a:stCxn id="20" idx="0"/>
            <a:endCxn id="9" idx="5"/>
          </p:cNvCxnSpPr>
          <p:nvPr/>
        </p:nvCxnSpPr>
        <p:spPr>
          <a:xfrm flipH="1" flipV="1">
            <a:off x="3310112" y="3007470"/>
            <a:ext cx="426088" cy="72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79A4486F-7043-E4F0-A16C-7410C7C70DFC}"/>
              </a:ext>
            </a:extLst>
          </p:cNvPr>
          <p:cNvCxnSpPr>
            <a:cxnSpLocks/>
            <a:stCxn id="20" idx="1"/>
            <a:endCxn id="10" idx="6"/>
          </p:cNvCxnSpPr>
          <p:nvPr/>
        </p:nvCxnSpPr>
        <p:spPr>
          <a:xfrm flipH="1" flipV="1">
            <a:off x="2088775" y="3429000"/>
            <a:ext cx="1450201" cy="48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FA486949-021B-A3AD-1A36-570DA7571247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2610864" y="4626033"/>
            <a:ext cx="1080512" cy="1252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BEE14534-FFD6-646D-187C-CC4F8F4C8F3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157802" y="5069854"/>
            <a:ext cx="1145773" cy="28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9E68658A-0F74-2462-07D8-CBD620AAEA5B}"/>
              </a:ext>
            </a:extLst>
          </p:cNvPr>
          <p:cNvCxnSpPr>
            <a:cxnSpLocks/>
          </p:cNvCxnSpPr>
          <p:nvPr/>
        </p:nvCxnSpPr>
        <p:spPr>
          <a:xfrm flipH="1">
            <a:off x="7996517" y="4401962"/>
            <a:ext cx="351866" cy="633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2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80"/>
            <a:ext cx="10515600" cy="77127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050C"/>
                </a:solidFill>
                <a:latin typeface="Myriad Pro" panose="020B0503030403020204" pitchFamily="34" charset="0"/>
              </a:rPr>
              <a:t>Právní poradenství pro členy ČMKOS…………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B3474A9-1EB5-6333-F032-F9753BB0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21995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FF0000"/>
              </a:buClr>
              <a:buNone/>
              <a:defRPr/>
            </a:pPr>
            <a:r>
              <a:rPr lang="cs-CZ" sz="2400" b="1" dirty="0"/>
              <a:t>Nejčastěji řešíme: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pracovní podmínky zaměstnanců, pracovní doba, odměňování, náhrada škody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působení odborové organizace vč. kolektivního vyjednávání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občanské a rodinné právo - kupní a darovací smlouvy, rozvody, vypořádání SJM, exekuce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r>
              <a:rPr lang="cs-CZ" sz="2400" b="1" dirty="0"/>
              <a:t>Nejčastěji zastupujeme: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spory o odškodnění pracovních úrazů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spory o určení neplatnosti výpovědi (odboroví funkcionáři)</a:t>
            </a:r>
          </a:p>
          <a:p>
            <a:pPr marL="0" indent="0" algn="just">
              <a:buNone/>
            </a:pPr>
            <a:endParaRPr lang="cs-CZ" sz="2400" b="0" i="0" dirty="0">
              <a:solidFill>
                <a:srgbClr val="000000"/>
              </a:solidFill>
              <a:effectLst/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4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2B11544-20F5-B790-9F68-7A3C710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361883"/>
            <a:ext cx="10442091" cy="165576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KOLEKTIVNÍ VYJEDNÁVÁNÍ</a:t>
            </a:r>
          </a:p>
        </p:txBody>
      </p:sp>
    </p:spTree>
    <p:extLst>
      <p:ext uri="{BB962C8B-B14F-4D97-AF65-F5344CB8AC3E}">
        <p14:creationId xmlns:p14="http://schemas.microsoft.com/office/powerpoint/2010/main" val="31415035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MKOS">
      <a:dk1>
        <a:sysClr val="windowText" lastClr="000000"/>
      </a:dk1>
      <a:lt1>
        <a:sysClr val="window" lastClr="FFFFFF"/>
      </a:lt1>
      <a:dk2>
        <a:srgbClr val="7F7F7F"/>
      </a:dk2>
      <a:lt2>
        <a:srgbClr val="D9D9D9"/>
      </a:lt2>
      <a:accent1>
        <a:srgbClr val="680000"/>
      </a:accent1>
      <a:accent2>
        <a:srgbClr val="9E0000"/>
      </a:accent2>
      <a:accent3>
        <a:srgbClr val="D1050C"/>
      </a:accent3>
      <a:accent4>
        <a:srgbClr val="F75427"/>
      </a:accent4>
      <a:accent5>
        <a:srgbClr val="ED7D31"/>
      </a:accent5>
      <a:accent6>
        <a:srgbClr val="7F7F7F"/>
      </a:accent6>
      <a:hlink>
        <a:srgbClr val="7F7F7F"/>
      </a:hlink>
      <a:folHlink>
        <a:srgbClr val="7F7F7F"/>
      </a:folHlink>
    </a:clrScheme>
    <a:fontScheme name="ČMKOS - Myriad">
      <a:majorFont>
        <a:latin typeface="Myriad Pro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o webináře - rozpracovaná.pptx" id="{11A34B8D-0740-4B0E-8BBE-05D8B0B67A02}" vid="{418170E6-6332-4A5A-9D78-2B0D708FE6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9A1D7371A80A44AA5803433E1C5F87" ma:contentTypeVersion="13" ma:contentTypeDescription="Vytvoří nový dokument" ma:contentTypeScope="" ma:versionID="5d130d7f99af8a4cff0f5869d3a0e6e2">
  <xsd:schema xmlns:xsd="http://www.w3.org/2001/XMLSchema" xmlns:xs="http://www.w3.org/2001/XMLSchema" xmlns:p="http://schemas.microsoft.com/office/2006/metadata/properties" xmlns:ns2="a667c24e-f830-4a35-ab06-ca111970a4d3" xmlns:ns3="549303c0-f2ad-4156-a8cb-d754ea7b1089" targetNamespace="http://schemas.microsoft.com/office/2006/metadata/properties" ma:root="true" ma:fieldsID="bcf6c5b32603db07f3f538cabf49c061" ns2:_="" ns3:_="">
    <xsd:import namespace="a667c24e-f830-4a35-ab06-ca111970a4d3"/>
    <xsd:import namespace="549303c0-f2ad-4156-a8cb-d754ea7b1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7c24e-f830-4a35-ab06-ca111970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7359cd2a-4e8b-4c09-9a72-77b5b2dc0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303c0-f2ad-4156-a8cb-d754ea7b10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e86eabc-531a-4b5a-ba4a-2f0305957e56}" ma:internalName="TaxCatchAll" ma:showField="CatchAllData" ma:web="549303c0-f2ad-4156-a8cb-d754ea7b10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9D5C3-6BBE-4352-8B91-72CCDBC3C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B0121-6799-45ED-87E1-87712D35C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7c24e-f830-4a35-ab06-ca111970a4d3"/>
    <ds:schemaRef ds:uri="549303c0-f2ad-4156-a8cb-d754ea7b1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pro webináře - rozpracovaná</Template>
  <TotalTime>378</TotalTime>
  <Words>1287</Words>
  <Application>Microsoft Office PowerPoint</Application>
  <PresentationFormat>Širokoúhlá obrazovka</PresentationFormat>
  <Paragraphs>114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Calibri</vt:lpstr>
      <vt:lpstr>Wingdings</vt:lpstr>
      <vt:lpstr>Myriad Pro Light</vt:lpstr>
      <vt:lpstr>Myriad Pro</vt:lpstr>
      <vt:lpstr>Arial</vt:lpstr>
      <vt:lpstr>Motiv Office</vt:lpstr>
      <vt:lpstr>Kolektivní vyjednávání</vt:lpstr>
      <vt:lpstr>Obsah …………………………………………….</vt:lpstr>
      <vt:lpstr>PRÁVNÍ PORADENSTVÍ PRO ČLENY ČMKOS</vt:lpstr>
      <vt:lpstr>Právní poradenství pro členy ČMKOS…………</vt:lpstr>
      <vt:lpstr>Otázka:  Můžete odborového právníka využít, když potřebujete sepsat smlouvu o převodu nemovitosti?</vt:lpstr>
      <vt:lpstr>Právní poradenství pro členy ČMKOS…………</vt:lpstr>
      <vt:lpstr>Právní poradenství pro členy ČMKOS…………</vt:lpstr>
      <vt:lpstr>Právní poradenství pro členy ČMKOS…………</vt:lpstr>
      <vt:lpstr>KOLEKTIVNÍ VYJEDNÁVÁNÍ</vt:lpstr>
      <vt:lpstr>Kolektivní vyjednávání…………………………</vt:lpstr>
      <vt:lpstr>Kolektivní vyjednávání…………………………</vt:lpstr>
      <vt:lpstr>Kolektivní vyjednávání…………………………</vt:lpstr>
      <vt:lpstr>Kolektivní vyjednávání…………………………</vt:lpstr>
      <vt:lpstr>Prezentace aplikace PowerPoint</vt:lpstr>
      <vt:lpstr>Prezentace aplikace PowerPoint</vt:lpstr>
      <vt:lpstr>Prezentace aplikace PowerPoint</vt:lpstr>
      <vt:lpstr>Kolektivní vyjednávání…………………………</vt:lpstr>
      <vt:lpstr>KOLEKTIVNÍ SMLOUVA</vt:lpstr>
      <vt:lpstr>Kolektivní vyjednávání…………………………</vt:lpstr>
      <vt:lpstr>Kolektivní vyjednávání…………………………</vt:lpstr>
      <vt:lpstr>Kolektivní vyjednávání…………………………</vt:lpstr>
      <vt:lpstr>Kolektivní vyjednávání…………………………</vt:lpstr>
      <vt:lpstr>Dotazy?  Děkuji Vám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Mgr. Tomáš Palla</dc:creator>
  <cp:lastModifiedBy>Martin Peterka</cp:lastModifiedBy>
  <cp:revision>25</cp:revision>
  <dcterms:created xsi:type="dcterms:W3CDTF">2023-04-28T08:40:59Z</dcterms:created>
  <dcterms:modified xsi:type="dcterms:W3CDTF">2023-09-21T13:20:33Z</dcterms:modified>
</cp:coreProperties>
</file>