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6" r:id="rId5"/>
    <p:sldId id="259" r:id="rId6"/>
    <p:sldId id="1788" r:id="rId7"/>
    <p:sldId id="267" r:id="rId8"/>
    <p:sldId id="1768" r:id="rId9"/>
    <p:sldId id="1766" r:id="rId10"/>
    <p:sldId id="1765" r:id="rId11"/>
    <p:sldId id="1767" r:id="rId12"/>
    <p:sldId id="1769" r:id="rId13"/>
    <p:sldId id="1770" r:id="rId14"/>
    <p:sldId id="1771" r:id="rId15"/>
    <p:sldId id="1772" r:id="rId16"/>
    <p:sldId id="1773" r:id="rId17"/>
    <p:sldId id="1774" r:id="rId18"/>
    <p:sldId id="1775" r:id="rId19"/>
    <p:sldId id="1776" r:id="rId20"/>
    <p:sldId id="1777" r:id="rId21"/>
    <p:sldId id="1778" r:id="rId22"/>
    <p:sldId id="1779" r:id="rId23"/>
    <p:sldId id="1780" r:id="rId24"/>
    <p:sldId id="1781" r:id="rId25"/>
    <p:sldId id="1782" r:id="rId26"/>
    <p:sldId id="1783" r:id="rId27"/>
    <p:sldId id="1784" r:id="rId28"/>
    <p:sldId id="1785" r:id="rId29"/>
    <p:sldId id="1786" r:id="rId30"/>
    <p:sldId id="1789" r:id="rId31"/>
    <p:sldId id="262" r:id="rId32"/>
    <p:sldId id="1754" r:id="rId33"/>
    <p:sldId id="1790" r:id="rId34"/>
    <p:sldId id="1787" r:id="rId35"/>
  </p:sldIdLst>
  <p:sldSz cx="12192000" cy="6858000"/>
  <p:notesSz cx="6810375"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34A3C2F7-29BE-49CF-B301-D266B0DCB5CF}" type="datetimeFigureOut">
              <a:rPr lang="cs-CZ" smtClean="0"/>
              <a:t>24.10.2023</a:t>
            </a:fld>
            <a:endParaRPr lang="cs-CZ"/>
          </a:p>
        </p:txBody>
      </p:sp>
      <p:sp>
        <p:nvSpPr>
          <p:cNvPr id="4" name="Zástupný symbol pro obrázek snímku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0086C793-E0E1-4CBA-A5C2-29581092E2BE}" type="slidenum">
              <a:rPr lang="cs-CZ" smtClean="0"/>
              <a:t>‹#›</a:t>
            </a:fld>
            <a:endParaRPr lang="cs-CZ"/>
          </a:p>
        </p:txBody>
      </p:sp>
    </p:spTree>
    <p:extLst>
      <p:ext uri="{BB962C8B-B14F-4D97-AF65-F5344CB8AC3E}">
        <p14:creationId xmlns:p14="http://schemas.microsoft.com/office/powerpoint/2010/main" val="389872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5110-F32E-4956-85A5-309BAE6D17F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14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5110-F32E-4956-85A5-309BAE6D17F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653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bg>
      <p:bgPr>
        <a:solidFill>
          <a:srgbClr val="7F7F7F"/>
        </a:solidFill>
        <a:effectLst/>
      </p:bgPr>
    </p:bg>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F935995B-65B7-9C29-B9AA-D74EAAF831C9}"/>
              </a:ext>
            </a:extLst>
          </p:cNvPr>
          <p:cNvSpPr>
            <a:spLocks noGrp="1"/>
          </p:cNvSpPr>
          <p:nvPr>
            <p:ph type="subTitle" idx="1" hasCustomPrompt="1"/>
          </p:nvPr>
        </p:nvSpPr>
        <p:spPr>
          <a:xfrm>
            <a:off x="728870" y="3200649"/>
            <a:ext cx="10442092" cy="1655762"/>
          </a:xfrm>
        </p:spPr>
        <p:txBody>
          <a:bodyPr>
            <a:normAutofit/>
          </a:bodyPr>
          <a:lstStyle>
            <a:lvl1pPr marL="0" indent="0" algn="l">
              <a:buNone/>
              <a:defRPr sz="2800">
                <a:solidFill>
                  <a:schemeClr val="bg1"/>
                </a:solidFill>
                <a:latin typeface="Myriad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zpracoval / podtitul / apod.</a:t>
            </a:r>
          </a:p>
        </p:txBody>
      </p:sp>
      <p:sp>
        <p:nvSpPr>
          <p:cNvPr id="4" name="Zástupný symbol pro datum 3">
            <a:extLst>
              <a:ext uri="{FF2B5EF4-FFF2-40B4-BE49-F238E27FC236}">
                <a16:creationId xmlns:a16="http://schemas.microsoft.com/office/drawing/2014/main" id="{01857FB3-E8F9-6124-8432-AE10B2833E10}"/>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5" name="Zástupný symbol pro zápatí 4">
            <a:extLst>
              <a:ext uri="{FF2B5EF4-FFF2-40B4-BE49-F238E27FC236}">
                <a16:creationId xmlns:a16="http://schemas.microsoft.com/office/drawing/2014/main" id="{3324C404-05FA-B0FA-0038-58F2B3F51D1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EF7B46-6407-C964-AFCD-292D57B9FDA5}"/>
              </a:ext>
            </a:extLst>
          </p:cNvPr>
          <p:cNvSpPr>
            <a:spLocks noGrp="1"/>
          </p:cNvSpPr>
          <p:nvPr>
            <p:ph type="sldNum" sz="quarter" idx="12"/>
          </p:nvPr>
        </p:nvSpPr>
        <p:spPr/>
        <p:txBody>
          <a:bodyPr/>
          <a:lstStyle/>
          <a:p>
            <a:fld id="{C636193F-C157-4F2E-A10C-8F1210C19F0A}" type="slidenum">
              <a:rPr lang="cs-CZ" smtClean="0"/>
              <a:t>‹#›</a:t>
            </a:fld>
            <a:endParaRPr lang="cs-CZ"/>
          </a:p>
        </p:txBody>
      </p:sp>
      <p:pic>
        <p:nvPicPr>
          <p:cNvPr id="10" name="Obrázek 9" descr="Obsah obrázku text, Písmo, logo, Grafika&#10;&#10;Popis byl vytvořen automaticky">
            <a:extLst>
              <a:ext uri="{FF2B5EF4-FFF2-40B4-BE49-F238E27FC236}">
                <a16:creationId xmlns:a16="http://schemas.microsoft.com/office/drawing/2014/main" id="{49326AAA-0D9E-B5FA-1BCA-E1A37138323B}"/>
              </a:ext>
            </a:extLst>
          </p:cNvPr>
          <p:cNvPicPr>
            <a:picLocks noChangeAspect="1"/>
          </p:cNvPicPr>
          <p:nvPr/>
        </p:nvPicPr>
        <p:blipFill rotWithShape="1">
          <a:blip r:embed="rId2">
            <a:extLst>
              <a:ext uri="{28A0092B-C50C-407E-A947-70E740481C1C}">
                <a14:useLocalDpi xmlns:a14="http://schemas.microsoft.com/office/drawing/2010/main" val="0"/>
              </a:ext>
            </a:extLst>
          </a:blip>
          <a:srcRect b="38759"/>
          <a:stretch/>
        </p:blipFill>
        <p:spPr>
          <a:xfrm>
            <a:off x="829819" y="5471767"/>
            <a:ext cx="946393" cy="1386233"/>
          </a:xfrm>
          <a:prstGeom prst="rect">
            <a:avLst/>
          </a:prstGeom>
          <a:effectLst>
            <a:outerShdw blurRad="50800" dist="38100" dir="2700000" algn="tl" rotWithShape="0">
              <a:prstClr val="black">
                <a:alpha val="40000"/>
              </a:prstClr>
            </a:outerShdw>
          </a:effectLst>
        </p:spPr>
      </p:pic>
      <p:sp>
        <p:nvSpPr>
          <p:cNvPr id="9" name="Nadpis 8">
            <a:extLst>
              <a:ext uri="{FF2B5EF4-FFF2-40B4-BE49-F238E27FC236}">
                <a16:creationId xmlns:a16="http://schemas.microsoft.com/office/drawing/2014/main" id="{207F972E-9F03-6894-0A41-2153C48ED571}"/>
              </a:ext>
            </a:extLst>
          </p:cNvPr>
          <p:cNvSpPr>
            <a:spLocks noGrp="1"/>
          </p:cNvSpPr>
          <p:nvPr>
            <p:ph type="title" hasCustomPrompt="1"/>
          </p:nvPr>
        </p:nvSpPr>
        <p:spPr>
          <a:xfrm>
            <a:off x="728870" y="819954"/>
            <a:ext cx="10442091" cy="1655761"/>
          </a:xfrm>
          <a:prstGeom prst="rect">
            <a:avLst/>
          </a:prstGeom>
        </p:spPr>
        <p:txBody>
          <a:bodyPr/>
          <a:lstStyle>
            <a:lvl1pPr>
              <a:defRPr b="1" i="0">
                <a:solidFill>
                  <a:schemeClr val="bg1"/>
                </a:solidFill>
              </a:defRPr>
            </a:lvl1pPr>
          </a:lstStyle>
          <a:p>
            <a:r>
              <a:rPr lang="cs-CZ" dirty="0"/>
              <a:t>NÁZEV</a:t>
            </a:r>
            <a:br>
              <a:rPr lang="cs-CZ" dirty="0"/>
            </a:br>
            <a:r>
              <a:rPr lang="cs-CZ" dirty="0"/>
              <a:t>PREZENTACE</a:t>
            </a:r>
          </a:p>
        </p:txBody>
      </p:sp>
    </p:spTree>
    <p:extLst>
      <p:ext uri="{BB962C8B-B14F-4D97-AF65-F5344CB8AC3E}">
        <p14:creationId xmlns:p14="http://schemas.microsoft.com/office/powerpoint/2010/main" val="376887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F6DCE4-247D-97D7-5C96-0766C27831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A1265AA-426D-2E7B-D578-BA24393F0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E5190BCA-DA0F-121A-EE17-EE4E493FD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7E9759C-DF40-D1CD-BF12-396342AE3E9C}"/>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6" name="Zástupný symbol pro zápatí 5">
            <a:extLst>
              <a:ext uri="{FF2B5EF4-FFF2-40B4-BE49-F238E27FC236}">
                <a16:creationId xmlns:a16="http://schemas.microsoft.com/office/drawing/2014/main" id="{152D40C2-C292-74EB-CB96-27C68D6A0DF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10CA572-D3A9-4D55-CDC5-CCA59F091EC1}"/>
              </a:ext>
            </a:extLst>
          </p:cNvPr>
          <p:cNvSpPr>
            <a:spLocks noGrp="1"/>
          </p:cNvSpPr>
          <p:nvPr>
            <p:ph type="sldNum" sz="quarter" idx="12"/>
          </p:nvPr>
        </p:nvSpPr>
        <p:spPr/>
        <p:txBody>
          <a:bodyPr/>
          <a:lstStyle/>
          <a:p>
            <a:fld id="{C636193F-C157-4F2E-A10C-8F1210C19F0A}" type="slidenum">
              <a:rPr lang="cs-CZ" smtClean="0"/>
              <a:t>‹#›</a:t>
            </a:fld>
            <a:endParaRPr lang="cs-CZ"/>
          </a:p>
        </p:txBody>
      </p:sp>
    </p:spTree>
    <p:extLst>
      <p:ext uri="{BB962C8B-B14F-4D97-AF65-F5344CB8AC3E}">
        <p14:creationId xmlns:p14="http://schemas.microsoft.com/office/powerpoint/2010/main" val="261701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B188E-8B94-A569-143A-F1B4EF987E60}"/>
              </a:ext>
            </a:extLst>
          </p:cNvPr>
          <p:cNvSpPr>
            <a:spLocks noGrp="1"/>
          </p:cNvSpPr>
          <p:nvPr>
            <p:ph type="title" hasCustomPrompt="1"/>
          </p:nvPr>
        </p:nvSpPr>
        <p:spPr>
          <a:xfrm>
            <a:off x="838199" y="492980"/>
            <a:ext cx="10515599" cy="771278"/>
          </a:xfrm>
          <a:prstGeom prst="rect">
            <a:avLst/>
          </a:prstGeom>
        </p:spPr>
        <p:txBody>
          <a:bodyPr>
            <a:normAutofit/>
          </a:bodyPr>
          <a:lstStyle>
            <a:lvl1pPr>
              <a:defRPr sz="4000" b="1">
                <a:solidFill>
                  <a:srgbClr val="D1050C"/>
                </a:solidFill>
                <a:latin typeface="Myriad Pro" panose="020B0503030403020204" pitchFamily="34" charset="0"/>
              </a:defRPr>
            </a:lvl1pPr>
          </a:lstStyle>
          <a:p>
            <a:r>
              <a:rPr lang="cs-CZ" dirty="0"/>
              <a:t>Kliknutím lze upravit styl………………………</a:t>
            </a:r>
          </a:p>
        </p:txBody>
      </p:sp>
      <p:sp>
        <p:nvSpPr>
          <p:cNvPr id="3" name="Zástupný obsah 2">
            <a:extLst>
              <a:ext uri="{FF2B5EF4-FFF2-40B4-BE49-F238E27FC236}">
                <a16:creationId xmlns:a16="http://schemas.microsoft.com/office/drawing/2014/main" id="{2F9E2FBB-F9A7-8EE2-EE81-F83F3380A9E8}"/>
              </a:ext>
            </a:extLst>
          </p:cNvPr>
          <p:cNvSpPr>
            <a:spLocks noGrp="1"/>
          </p:cNvSpPr>
          <p:nvPr>
            <p:ph idx="1"/>
          </p:nvPr>
        </p:nvSpPr>
        <p:spPr>
          <a:xfrm>
            <a:off x="838200" y="2127903"/>
            <a:ext cx="10515600" cy="4049060"/>
          </a:xfrm>
        </p:spPr>
        <p:txBody>
          <a:bodyPr>
            <a:normAutofit/>
          </a:bodyPr>
          <a:lstStyle>
            <a:lvl1pPr marL="228600" indent="-228600">
              <a:buFont typeface="Wingdings" panose="05000000000000000000" pitchFamily="2" charset="2"/>
              <a:buChar char="§"/>
              <a:defRPr sz="2400">
                <a:latin typeface="Myriad Pro Light" panose="020B0403030403020204" pitchFamily="34" charset="0"/>
              </a:defRPr>
            </a:lvl1pPr>
            <a:lvl2pPr>
              <a:defRPr sz="2000">
                <a:latin typeface="Myriad Pro Light" panose="020B0403030403020204" pitchFamily="34" charset="0"/>
              </a:defRPr>
            </a:lvl2pPr>
            <a:lvl3pPr>
              <a:defRPr sz="1800">
                <a:latin typeface="Myriad Pro Light" panose="020B0403030403020204" pitchFamily="34" charset="0"/>
              </a:defRPr>
            </a:lvl3pPr>
            <a:lvl4pPr>
              <a:defRPr sz="1600">
                <a:latin typeface="Myriad Pro Light" panose="020B0403030403020204" pitchFamily="34" charset="0"/>
              </a:defRPr>
            </a:lvl4pPr>
            <a:lvl5pPr>
              <a:defRPr sz="1600">
                <a:latin typeface="Myriad Pro Light" panose="020B0403030403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a:extLst>
              <a:ext uri="{FF2B5EF4-FFF2-40B4-BE49-F238E27FC236}">
                <a16:creationId xmlns:a16="http://schemas.microsoft.com/office/drawing/2014/main" id="{5725BB98-CF8A-DE9C-8D27-6F083810CC17}"/>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5" name="Zástupný symbol pro zápatí 4">
            <a:extLst>
              <a:ext uri="{FF2B5EF4-FFF2-40B4-BE49-F238E27FC236}">
                <a16:creationId xmlns:a16="http://schemas.microsoft.com/office/drawing/2014/main" id="{0F8ED67D-0AF1-FD06-BF4D-592547532A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E66519D-0F9E-CA23-6B19-335538463CD0}"/>
              </a:ext>
            </a:extLst>
          </p:cNvPr>
          <p:cNvSpPr>
            <a:spLocks noGrp="1"/>
          </p:cNvSpPr>
          <p:nvPr>
            <p:ph type="sldNum" sz="quarter" idx="12"/>
          </p:nvPr>
        </p:nvSpPr>
        <p:spPr/>
        <p:txBody>
          <a:bodyPr/>
          <a:lstStyle/>
          <a:p>
            <a:fld id="{C636193F-C157-4F2E-A10C-8F1210C19F0A}" type="slidenum">
              <a:rPr lang="cs-CZ" smtClean="0"/>
              <a:t>‹#›</a:t>
            </a:fld>
            <a:endParaRPr lang="cs-CZ"/>
          </a:p>
        </p:txBody>
      </p:sp>
    </p:spTree>
    <p:extLst>
      <p:ext uri="{BB962C8B-B14F-4D97-AF65-F5344CB8AC3E}">
        <p14:creationId xmlns:p14="http://schemas.microsoft.com/office/powerpoint/2010/main" val="304675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užití velkého obrázku">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45D25044-5688-6B13-1FFE-6544C81C4795}"/>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4" name="Zástupný symbol pro zápatí 3">
            <a:extLst>
              <a:ext uri="{FF2B5EF4-FFF2-40B4-BE49-F238E27FC236}">
                <a16:creationId xmlns:a16="http://schemas.microsoft.com/office/drawing/2014/main" id="{1903FCD6-33EA-2FD0-BB23-CD8FA63CBA4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A5EE0BE-427B-8C0D-507E-8CA8FEBBC51D}"/>
              </a:ext>
            </a:extLst>
          </p:cNvPr>
          <p:cNvSpPr>
            <a:spLocks noGrp="1"/>
          </p:cNvSpPr>
          <p:nvPr>
            <p:ph type="sldNum" sz="quarter" idx="12"/>
          </p:nvPr>
        </p:nvSpPr>
        <p:spPr/>
        <p:txBody>
          <a:bodyPr/>
          <a:lstStyle/>
          <a:p>
            <a:fld id="{C636193F-C157-4F2E-A10C-8F1210C19F0A}" type="slidenum">
              <a:rPr lang="cs-CZ" smtClean="0"/>
              <a:t>‹#›</a:t>
            </a:fld>
            <a:endParaRPr lang="cs-CZ"/>
          </a:p>
        </p:txBody>
      </p:sp>
      <p:sp>
        <p:nvSpPr>
          <p:cNvPr id="10" name="Nadpis 1">
            <a:extLst>
              <a:ext uri="{FF2B5EF4-FFF2-40B4-BE49-F238E27FC236}">
                <a16:creationId xmlns:a16="http://schemas.microsoft.com/office/drawing/2014/main" id="{773BF167-C01B-EC7C-D61B-C83F7E559536}"/>
              </a:ext>
            </a:extLst>
          </p:cNvPr>
          <p:cNvSpPr>
            <a:spLocks noGrp="1"/>
          </p:cNvSpPr>
          <p:nvPr>
            <p:ph type="title" hasCustomPrompt="1"/>
          </p:nvPr>
        </p:nvSpPr>
        <p:spPr>
          <a:xfrm>
            <a:off x="838199" y="492980"/>
            <a:ext cx="10515599" cy="771278"/>
          </a:xfrm>
          <a:prstGeom prst="rect">
            <a:avLst/>
          </a:prstGeom>
        </p:spPr>
        <p:txBody>
          <a:bodyPr>
            <a:normAutofit/>
          </a:bodyPr>
          <a:lstStyle>
            <a:lvl1pPr>
              <a:defRPr sz="4000" b="1">
                <a:solidFill>
                  <a:srgbClr val="D1050C"/>
                </a:solidFill>
                <a:latin typeface="Myriad Pro" panose="020B0503030403020204" pitchFamily="34" charset="0"/>
              </a:defRPr>
            </a:lvl1pPr>
          </a:lstStyle>
          <a:p>
            <a:r>
              <a:rPr lang="cs-CZ" dirty="0"/>
              <a:t>Kliknutím lze upravit styl………………………</a:t>
            </a:r>
          </a:p>
        </p:txBody>
      </p:sp>
      <p:sp>
        <p:nvSpPr>
          <p:cNvPr id="12" name="Zástupný symbol obrázku 11">
            <a:extLst>
              <a:ext uri="{FF2B5EF4-FFF2-40B4-BE49-F238E27FC236}">
                <a16:creationId xmlns:a16="http://schemas.microsoft.com/office/drawing/2014/main" id="{F5F781ED-242B-8E68-038D-6E2424304834}"/>
              </a:ext>
            </a:extLst>
          </p:cNvPr>
          <p:cNvSpPr>
            <a:spLocks noGrp="1"/>
          </p:cNvSpPr>
          <p:nvPr>
            <p:ph type="pic" sz="quarter" idx="13"/>
          </p:nvPr>
        </p:nvSpPr>
        <p:spPr>
          <a:xfrm>
            <a:off x="914398" y="1825624"/>
            <a:ext cx="7551851" cy="4247916"/>
          </a:xfrm>
        </p:spPr>
        <p:txBody>
          <a:bodyPr/>
          <a:lstStyle>
            <a:lvl1pPr marL="0" indent="0">
              <a:buNone/>
              <a:defRPr/>
            </a:lvl1pPr>
          </a:lstStyle>
          <a:p>
            <a:r>
              <a:rPr lang="cs-CZ"/>
              <a:t>Kliknutím na ikonu přidáte obrázek.</a:t>
            </a:r>
            <a:endParaRPr lang="cs-CZ" dirty="0"/>
          </a:p>
        </p:txBody>
      </p:sp>
      <p:sp>
        <p:nvSpPr>
          <p:cNvPr id="15" name="Zástupný obsah 13">
            <a:extLst>
              <a:ext uri="{FF2B5EF4-FFF2-40B4-BE49-F238E27FC236}">
                <a16:creationId xmlns:a16="http://schemas.microsoft.com/office/drawing/2014/main" id="{A5AE454B-F773-01B5-08B7-E16189241335}"/>
              </a:ext>
            </a:extLst>
          </p:cNvPr>
          <p:cNvSpPr>
            <a:spLocks noGrp="1"/>
          </p:cNvSpPr>
          <p:nvPr>
            <p:ph sz="quarter" idx="14"/>
          </p:nvPr>
        </p:nvSpPr>
        <p:spPr>
          <a:xfrm>
            <a:off x="8710861" y="1825624"/>
            <a:ext cx="2566737" cy="4247916"/>
          </a:xfrm>
        </p:spPr>
        <p:txBody>
          <a:bodyPr/>
          <a:lstStyle>
            <a:lvl1pPr marL="0" indent="0">
              <a:buNone/>
              <a:defRPr>
                <a:latin typeface="Myriad Pro Light" panose="020B0403030403020204" pitchFamily="34" charset="0"/>
              </a:defRPr>
            </a:lvl1pPr>
          </a:lstStyle>
          <a:p>
            <a:pPr lvl="0"/>
            <a:r>
              <a:rPr lang="cs-CZ"/>
              <a:t>Po kliknutí můžete upravovat styly textu v předloze.</a:t>
            </a:r>
          </a:p>
        </p:txBody>
      </p:sp>
    </p:spTree>
    <p:extLst>
      <p:ext uri="{BB962C8B-B14F-4D97-AF65-F5344CB8AC3E}">
        <p14:creationId xmlns:p14="http://schemas.microsoft.com/office/powerpoint/2010/main" val="428189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áhlaví oddílu">
    <p:bg>
      <p:bgPr>
        <a:solidFill>
          <a:srgbClr val="7F7F7F"/>
        </a:solidFill>
        <a:effectLst/>
      </p:bgPr>
    </p:bg>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F935995B-65B7-9C29-B9AA-D74EAAF831C9}"/>
              </a:ext>
            </a:extLst>
          </p:cNvPr>
          <p:cNvSpPr>
            <a:spLocks noGrp="1"/>
          </p:cNvSpPr>
          <p:nvPr>
            <p:ph type="subTitle" idx="1" hasCustomPrompt="1"/>
          </p:nvPr>
        </p:nvSpPr>
        <p:spPr>
          <a:xfrm>
            <a:off x="728870" y="3200649"/>
            <a:ext cx="10442092" cy="1655762"/>
          </a:xfrm>
        </p:spPr>
        <p:txBody>
          <a:bodyPr>
            <a:normAutofit/>
          </a:bodyPr>
          <a:lstStyle>
            <a:lvl1pPr marL="0" indent="0" algn="l">
              <a:buNone/>
              <a:defRPr sz="2800">
                <a:solidFill>
                  <a:schemeClr val="bg1"/>
                </a:solidFill>
                <a:latin typeface="Myriad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Popis oddílu</a:t>
            </a:r>
          </a:p>
        </p:txBody>
      </p:sp>
      <p:sp>
        <p:nvSpPr>
          <p:cNvPr id="4" name="Zástupný symbol pro datum 3">
            <a:extLst>
              <a:ext uri="{FF2B5EF4-FFF2-40B4-BE49-F238E27FC236}">
                <a16:creationId xmlns:a16="http://schemas.microsoft.com/office/drawing/2014/main" id="{01857FB3-E8F9-6124-8432-AE10B2833E10}"/>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5" name="Zástupný symbol pro zápatí 4">
            <a:extLst>
              <a:ext uri="{FF2B5EF4-FFF2-40B4-BE49-F238E27FC236}">
                <a16:creationId xmlns:a16="http://schemas.microsoft.com/office/drawing/2014/main" id="{3324C404-05FA-B0FA-0038-58F2B3F51D1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EF7B46-6407-C964-AFCD-292D57B9FDA5}"/>
              </a:ext>
            </a:extLst>
          </p:cNvPr>
          <p:cNvSpPr>
            <a:spLocks noGrp="1"/>
          </p:cNvSpPr>
          <p:nvPr>
            <p:ph type="sldNum" sz="quarter" idx="12"/>
          </p:nvPr>
        </p:nvSpPr>
        <p:spPr/>
        <p:txBody>
          <a:bodyPr/>
          <a:lstStyle/>
          <a:p>
            <a:fld id="{C636193F-C157-4F2E-A10C-8F1210C19F0A}" type="slidenum">
              <a:rPr lang="cs-CZ" smtClean="0"/>
              <a:t>‹#›</a:t>
            </a:fld>
            <a:endParaRPr lang="cs-CZ"/>
          </a:p>
        </p:txBody>
      </p:sp>
      <p:pic>
        <p:nvPicPr>
          <p:cNvPr id="10" name="Obrázek 9" descr="Obsah obrázku text, Písmo, logo, Grafika&#10;&#10;Popis byl vytvořen automaticky">
            <a:extLst>
              <a:ext uri="{FF2B5EF4-FFF2-40B4-BE49-F238E27FC236}">
                <a16:creationId xmlns:a16="http://schemas.microsoft.com/office/drawing/2014/main" id="{49326AAA-0D9E-B5FA-1BCA-E1A37138323B}"/>
              </a:ext>
            </a:extLst>
          </p:cNvPr>
          <p:cNvPicPr>
            <a:picLocks noChangeAspect="1"/>
          </p:cNvPicPr>
          <p:nvPr/>
        </p:nvPicPr>
        <p:blipFill rotWithShape="1">
          <a:blip r:embed="rId2">
            <a:extLst>
              <a:ext uri="{28A0092B-C50C-407E-A947-70E740481C1C}">
                <a14:useLocalDpi xmlns:a14="http://schemas.microsoft.com/office/drawing/2010/main" val="0"/>
              </a:ext>
            </a:extLst>
          </a:blip>
          <a:srcRect b="38759"/>
          <a:stretch/>
        </p:blipFill>
        <p:spPr>
          <a:xfrm>
            <a:off x="829819" y="5471767"/>
            <a:ext cx="946393" cy="1386233"/>
          </a:xfrm>
          <a:prstGeom prst="rect">
            <a:avLst/>
          </a:prstGeom>
          <a:effectLst>
            <a:outerShdw blurRad="50800" dist="38100" dir="2700000" algn="tl" rotWithShape="0">
              <a:prstClr val="black">
                <a:alpha val="40000"/>
              </a:prstClr>
            </a:outerShdw>
          </a:effectLst>
        </p:spPr>
      </p:pic>
      <p:sp>
        <p:nvSpPr>
          <p:cNvPr id="9" name="Nadpis 8">
            <a:extLst>
              <a:ext uri="{FF2B5EF4-FFF2-40B4-BE49-F238E27FC236}">
                <a16:creationId xmlns:a16="http://schemas.microsoft.com/office/drawing/2014/main" id="{207F972E-9F03-6894-0A41-2153C48ED571}"/>
              </a:ext>
            </a:extLst>
          </p:cNvPr>
          <p:cNvSpPr>
            <a:spLocks noGrp="1"/>
          </p:cNvSpPr>
          <p:nvPr>
            <p:ph type="title" hasCustomPrompt="1"/>
          </p:nvPr>
        </p:nvSpPr>
        <p:spPr>
          <a:xfrm>
            <a:off x="728870" y="819954"/>
            <a:ext cx="10442091" cy="1655761"/>
          </a:xfrm>
          <a:prstGeom prst="rect">
            <a:avLst/>
          </a:prstGeom>
        </p:spPr>
        <p:txBody>
          <a:bodyPr/>
          <a:lstStyle>
            <a:lvl1pPr>
              <a:defRPr b="1" i="0">
                <a:solidFill>
                  <a:schemeClr val="bg1"/>
                </a:solidFill>
              </a:defRPr>
            </a:lvl1pPr>
          </a:lstStyle>
          <a:p>
            <a:r>
              <a:rPr lang="cs-CZ" dirty="0"/>
              <a:t>ZÁHLAVÍ</a:t>
            </a:r>
            <a:br>
              <a:rPr lang="cs-CZ" dirty="0"/>
            </a:br>
            <a:r>
              <a:rPr lang="cs-CZ" dirty="0"/>
              <a:t>ODDÍLU</a:t>
            </a:r>
          </a:p>
        </p:txBody>
      </p:sp>
    </p:spTree>
    <p:extLst>
      <p:ext uri="{BB962C8B-B14F-4D97-AF65-F5344CB8AC3E}">
        <p14:creationId xmlns:p14="http://schemas.microsoft.com/office/powerpoint/2010/main" val="361827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3810F21-8041-6B76-8E32-7F406274E4FE}"/>
              </a:ext>
            </a:extLst>
          </p:cNvPr>
          <p:cNvSpPr>
            <a:spLocks noGrp="1"/>
          </p:cNvSpPr>
          <p:nvPr>
            <p:ph sz="half" idx="1"/>
          </p:nvPr>
        </p:nvSpPr>
        <p:spPr>
          <a:xfrm>
            <a:off x="838200" y="1825625"/>
            <a:ext cx="5181600" cy="4351338"/>
          </a:xfrm>
        </p:spPr>
        <p:txBody>
          <a:bodyPr>
            <a:normAutofit/>
          </a:bodyPr>
          <a:lstStyle>
            <a:lvl1pPr marL="0" indent="0">
              <a:buFont typeface="Wingdings" panose="05000000000000000000" pitchFamily="2" charset="2"/>
              <a:buNone/>
              <a:defRPr sz="2000">
                <a:latin typeface="Myriad Pro Light" panose="020B0403030403020204" pitchFamily="34" charset="0"/>
              </a:defRPr>
            </a:lvl1pPr>
            <a:lvl2pPr marL="457200" indent="0">
              <a:buNone/>
              <a:defRPr sz="2000">
                <a:latin typeface="Myriad Pro Light" panose="020B0403030403020204" pitchFamily="34" charset="0"/>
              </a:defRPr>
            </a:lvl2pPr>
            <a:lvl3pPr marL="914400" indent="0">
              <a:buNone/>
              <a:defRPr sz="2000">
                <a:latin typeface="Myriad Pro Light" panose="020B0403030403020204" pitchFamily="34" charset="0"/>
              </a:defRPr>
            </a:lvl3pPr>
            <a:lvl4pPr marL="1371600" indent="0">
              <a:buNone/>
              <a:defRPr sz="2000">
                <a:latin typeface="Myriad Pro Light" panose="020B0403030403020204" pitchFamily="34" charset="0"/>
              </a:defRPr>
            </a:lvl4pPr>
            <a:lvl5pPr marL="1828800" indent="0">
              <a:buNone/>
              <a:defRPr sz="2000">
                <a:latin typeface="Myriad Pro Light" panose="020B0403030403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881D665E-744A-657F-59AC-9E8300BFDD06}"/>
              </a:ext>
            </a:extLst>
          </p:cNvPr>
          <p:cNvSpPr>
            <a:spLocks noGrp="1"/>
          </p:cNvSpPr>
          <p:nvPr>
            <p:ph sz="half" idx="2"/>
          </p:nvPr>
        </p:nvSpPr>
        <p:spPr>
          <a:xfrm>
            <a:off x="6172200" y="1825625"/>
            <a:ext cx="5181600" cy="4351338"/>
          </a:xfrm>
        </p:spPr>
        <p:txBody>
          <a:bodyPr>
            <a:normAutofit/>
          </a:bodyPr>
          <a:lstStyle>
            <a:lvl1pPr marL="0" indent="0">
              <a:buFont typeface="Wingdings" panose="05000000000000000000" pitchFamily="2" charset="2"/>
              <a:buNone/>
              <a:defRPr sz="2000">
                <a:latin typeface="Myriad Pro Light" panose="020B0403030403020204" pitchFamily="34" charset="0"/>
              </a:defRPr>
            </a:lvl1pPr>
            <a:lvl2pPr marL="457200" indent="0">
              <a:buNone/>
              <a:defRPr sz="2000">
                <a:latin typeface="Myriad Pro Light" panose="020B0403030403020204" pitchFamily="34" charset="0"/>
              </a:defRPr>
            </a:lvl2pPr>
            <a:lvl3pPr marL="914400" indent="0">
              <a:buNone/>
              <a:defRPr sz="2000">
                <a:latin typeface="Myriad Pro Light" panose="020B0403030403020204" pitchFamily="34" charset="0"/>
              </a:defRPr>
            </a:lvl3pPr>
            <a:lvl4pPr marL="1371600" indent="0">
              <a:buNone/>
              <a:defRPr sz="2000">
                <a:latin typeface="Myriad Pro Light" panose="020B0403030403020204" pitchFamily="34" charset="0"/>
              </a:defRPr>
            </a:lvl4pPr>
            <a:lvl5pPr marL="1828800" indent="0">
              <a:buNone/>
              <a:defRPr sz="2000">
                <a:latin typeface="Myriad Pro Light" panose="020B0403030403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4">
            <a:extLst>
              <a:ext uri="{FF2B5EF4-FFF2-40B4-BE49-F238E27FC236}">
                <a16:creationId xmlns:a16="http://schemas.microsoft.com/office/drawing/2014/main" id="{FABA46BF-8A3D-E29B-ED32-C6445892A291}"/>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6" name="Zástupný symbol pro zápatí 5">
            <a:extLst>
              <a:ext uri="{FF2B5EF4-FFF2-40B4-BE49-F238E27FC236}">
                <a16:creationId xmlns:a16="http://schemas.microsoft.com/office/drawing/2014/main" id="{60AADE3D-1F3B-4EB4-0AEE-65ED823D023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99862F4-9EF3-5755-1C37-69786E9905FD}"/>
              </a:ext>
            </a:extLst>
          </p:cNvPr>
          <p:cNvSpPr>
            <a:spLocks noGrp="1"/>
          </p:cNvSpPr>
          <p:nvPr>
            <p:ph type="sldNum" sz="quarter" idx="12"/>
          </p:nvPr>
        </p:nvSpPr>
        <p:spPr/>
        <p:txBody>
          <a:bodyPr/>
          <a:lstStyle/>
          <a:p>
            <a:fld id="{C636193F-C157-4F2E-A10C-8F1210C19F0A}" type="slidenum">
              <a:rPr lang="cs-CZ" smtClean="0"/>
              <a:t>‹#›</a:t>
            </a:fld>
            <a:endParaRPr lang="cs-CZ"/>
          </a:p>
        </p:txBody>
      </p:sp>
      <p:sp>
        <p:nvSpPr>
          <p:cNvPr id="8" name="Nadpis 1">
            <a:extLst>
              <a:ext uri="{FF2B5EF4-FFF2-40B4-BE49-F238E27FC236}">
                <a16:creationId xmlns:a16="http://schemas.microsoft.com/office/drawing/2014/main" id="{DDFDDBCB-BA36-FC08-4B28-D31DB24765A7}"/>
              </a:ext>
            </a:extLst>
          </p:cNvPr>
          <p:cNvSpPr>
            <a:spLocks noGrp="1"/>
          </p:cNvSpPr>
          <p:nvPr>
            <p:ph type="title" hasCustomPrompt="1"/>
          </p:nvPr>
        </p:nvSpPr>
        <p:spPr>
          <a:xfrm>
            <a:off x="838199" y="492980"/>
            <a:ext cx="10515599" cy="771278"/>
          </a:xfrm>
          <a:prstGeom prst="rect">
            <a:avLst/>
          </a:prstGeom>
        </p:spPr>
        <p:txBody>
          <a:bodyPr>
            <a:normAutofit/>
          </a:bodyPr>
          <a:lstStyle>
            <a:lvl1pPr>
              <a:defRPr sz="4000" b="1">
                <a:solidFill>
                  <a:srgbClr val="D1050C"/>
                </a:solidFill>
                <a:latin typeface="Myriad Pro" panose="020B0503030403020204" pitchFamily="34" charset="0"/>
              </a:defRPr>
            </a:lvl1pPr>
          </a:lstStyle>
          <a:p>
            <a:r>
              <a:rPr lang="cs-CZ" dirty="0"/>
              <a:t>Kliknutím lze upravit styl………………………</a:t>
            </a:r>
          </a:p>
        </p:txBody>
      </p:sp>
    </p:spTree>
    <p:extLst>
      <p:ext uri="{BB962C8B-B14F-4D97-AF65-F5344CB8AC3E}">
        <p14:creationId xmlns:p14="http://schemas.microsoft.com/office/powerpoint/2010/main" val="347426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8AE704F4-5137-3F18-C23E-C31B9F2A3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4A0F28D-A6F9-B7FE-63E0-624BD823F1C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A17E458-59C7-7052-EF12-2438AC29D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1959111-6E97-F1CF-6B58-245B3DDDBDB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0C21077-D22E-3798-4032-21315A6F7C7A}"/>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8" name="Zástupný symbol pro zápatí 7">
            <a:extLst>
              <a:ext uri="{FF2B5EF4-FFF2-40B4-BE49-F238E27FC236}">
                <a16:creationId xmlns:a16="http://schemas.microsoft.com/office/drawing/2014/main" id="{115E9D29-1BD0-23BD-73C1-6BAA43D2241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DB414AA-F030-D239-8B0F-86EBA1E36CDD}"/>
              </a:ext>
            </a:extLst>
          </p:cNvPr>
          <p:cNvSpPr>
            <a:spLocks noGrp="1"/>
          </p:cNvSpPr>
          <p:nvPr>
            <p:ph type="sldNum" sz="quarter" idx="12"/>
          </p:nvPr>
        </p:nvSpPr>
        <p:spPr/>
        <p:txBody>
          <a:bodyPr/>
          <a:lstStyle/>
          <a:p>
            <a:fld id="{C636193F-C157-4F2E-A10C-8F1210C19F0A}" type="slidenum">
              <a:rPr lang="cs-CZ" smtClean="0"/>
              <a:t>‹#›</a:t>
            </a:fld>
            <a:endParaRPr lang="cs-CZ"/>
          </a:p>
        </p:txBody>
      </p:sp>
      <p:sp>
        <p:nvSpPr>
          <p:cNvPr id="10" name="Nadpis 1">
            <a:extLst>
              <a:ext uri="{FF2B5EF4-FFF2-40B4-BE49-F238E27FC236}">
                <a16:creationId xmlns:a16="http://schemas.microsoft.com/office/drawing/2014/main" id="{5DF9288C-02CA-5CDC-F093-2F6C6611BF80}"/>
              </a:ext>
            </a:extLst>
          </p:cNvPr>
          <p:cNvSpPr>
            <a:spLocks noGrp="1"/>
          </p:cNvSpPr>
          <p:nvPr>
            <p:ph type="title" hasCustomPrompt="1"/>
          </p:nvPr>
        </p:nvSpPr>
        <p:spPr>
          <a:xfrm>
            <a:off x="838199" y="492980"/>
            <a:ext cx="10515599" cy="771278"/>
          </a:xfrm>
          <a:prstGeom prst="rect">
            <a:avLst/>
          </a:prstGeom>
        </p:spPr>
        <p:txBody>
          <a:bodyPr>
            <a:normAutofit/>
          </a:bodyPr>
          <a:lstStyle>
            <a:lvl1pPr>
              <a:defRPr sz="4000" b="1">
                <a:solidFill>
                  <a:srgbClr val="D1050C"/>
                </a:solidFill>
                <a:latin typeface="Myriad Pro" panose="020B0503030403020204" pitchFamily="34" charset="0"/>
              </a:defRPr>
            </a:lvl1pPr>
          </a:lstStyle>
          <a:p>
            <a:r>
              <a:rPr lang="cs-CZ" dirty="0"/>
              <a:t>Kliknutím lze upravit styl………………………</a:t>
            </a:r>
          </a:p>
        </p:txBody>
      </p:sp>
    </p:spTree>
    <p:extLst>
      <p:ext uri="{BB962C8B-B14F-4D97-AF65-F5344CB8AC3E}">
        <p14:creationId xmlns:p14="http://schemas.microsoft.com/office/powerpoint/2010/main" val="130226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51A412FA-3B7D-317D-60B6-CDC5AC817F29}"/>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4" name="Zástupný symbol pro zápatí 3">
            <a:extLst>
              <a:ext uri="{FF2B5EF4-FFF2-40B4-BE49-F238E27FC236}">
                <a16:creationId xmlns:a16="http://schemas.microsoft.com/office/drawing/2014/main" id="{A19E6B53-21D8-78C7-F3FC-7FA2F48306D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E09047A-2C9F-14A4-CE2D-56D4D40464F4}"/>
              </a:ext>
            </a:extLst>
          </p:cNvPr>
          <p:cNvSpPr>
            <a:spLocks noGrp="1"/>
          </p:cNvSpPr>
          <p:nvPr>
            <p:ph type="sldNum" sz="quarter" idx="12"/>
          </p:nvPr>
        </p:nvSpPr>
        <p:spPr/>
        <p:txBody>
          <a:bodyPr/>
          <a:lstStyle/>
          <a:p>
            <a:fld id="{C636193F-C157-4F2E-A10C-8F1210C19F0A}" type="slidenum">
              <a:rPr lang="cs-CZ" smtClean="0"/>
              <a:t>‹#›</a:t>
            </a:fld>
            <a:endParaRPr lang="cs-CZ"/>
          </a:p>
        </p:txBody>
      </p:sp>
      <p:sp>
        <p:nvSpPr>
          <p:cNvPr id="6" name="Nadpis 1">
            <a:extLst>
              <a:ext uri="{FF2B5EF4-FFF2-40B4-BE49-F238E27FC236}">
                <a16:creationId xmlns:a16="http://schemas.microsoft.com/office/drawing/2014/main" id="{712995AA-CB68-75AE-4B28-F4A61643DFCE}"/>
              </a:ext>
            </a:extLst>
          </p:cNvPr>
          <p:cNvSpPr>
            <a:spLocks noGrp="1"/>
          </p:cNvSpPr>
          <p:nvPr>
            <p:ph type="title" hasCustomPrompt="1"/>
          </p:nvPr>
        </p:nvSpPr>
        <p:spPr>
          <a:xfrm>
            <a:off x="838199" y="492980"/>
            <a:ext cx="10515599" cy="771278"/>
          </a:xfrm>
          <a:prstGeom prst="rect">
            <a:avLst/>
          </a:prstGeom>
        </p:spPr>
        <p:txBody>
          <a:bodyPr>
            <a:normAutofit/>
          </a:bodyPr>
          <a:lstStyle>
            <a:lvl1pPr>
              <a:defRPr sz="4000" b="1">
                <a:solidFill>
                  <a:srgbClr val="D1050C"/>
                </a:solidFill>
                <a:latin typeface="Myriad Pro" panose="020B0503030403020204" pitchFamily="34" charset="0"/>
              </a:defRPr>
            </a:lvl1pPr>
          </a:lstStyle>
          <a:p>
            <a:r>
              <a:rPr lang="cs-CZ" dirty="0"/>
              <a:t>Kliknutím lze upravit styl………………………</a:t>
            </a:r>
          </a:p>
        </p:txBody>
      </p:sp>
    </p:spTree>
    <p:extLst>
      <p:ext uri="{BB962C8B-B14F-4D97-AF65-F5344CB8AC3E}">
        <p14:creationId xmlns:p14="http://schemas.microsoft.com/office/powerpoint/2010/main" val="210096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4597733-564B-CF15-1A67-074B77627E87}"/>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3" name="Zástupný symbol pro zápatí 2">
            <a:extLst>
              <a:ext uri="{FF2B5EF4-FFF2-40B4-BE49-F238E27FC236}">
                <a16:creationId xmlns:a16="http://schemas.microsoft.com/office/drawing/2014/main" id="{D860EDD5-90C8-6F65-A31D-E330015FE40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37C734E-047C-178E-05D9-35D31BB34698}"/>
              </a:ext>
            </a:extLst>
          </p:cNvPr>
          <p:cNvSpPr>
            <a:spLocks noGrp="1"/>
          </p:cNvSpPr>
          <p:nvPr>
            <p:ph type="sldNum" sz="quarter" idx="12"/>
          </p:nvPr>
        </p:nvSpPr>
        <p:spPr/>
        <p:txBody>
          <a:bodyPr/>
          <a:lstStyle/>
          <a:p>
            <a:fld id="{C636193F-C157-4F2E-A10C-8F1210C19F0A}" type="slidenum">
              <a:rPr lang="cs-CZ" smtClean="0"/>
              <a:t>‹#›</a:t>
            </a:fld>
            <a:endParaRPr lang="cs-CZ"/>
          </a:p>
        </p:txBody>
      </p:sp>
    </p:spTree>
    <p:extLst>
      <p:ext uri="{BB962C8B-B14F-4D97-AF65-F5344CB8AC3E}">
        <p14:creationId xmlns:p14="http://schemas.microsoft.com/office/powerpoint/2010/main" val="318336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A169AF-E768-9589-B9D7-AAAD530F62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06211F0C-9541-4343-230D-92C265597020}"/>
              </a:ext>
            </a:extLst>
          </p:cNvPr>
          <p:cNvSpPr>
            <a:spLocks noGrp="1"/>
          </p:cNvSpPr>
          <p:nvPr>
            <p:ph idx="1"/>
          </p:nvPr>
        </p:nvSpPr>
        <p:spPr>
          <a:xfrm>
            <a:off x="5183188" y="987425"/>
            <a:ext cx="6172200" cy="4873625"/>
          </a:xfrm>
        </p:spPr>
        <p:txBody>
          <a:bodyPr/>
          <a:lstStyle>
            <a:lvl1pPr>
              <a:defRPr sz="3200">
                <a:latin typeface="Myriad Pro Light" panose="020B0403030403020204" pitchFamily="34" charset="0"/>
              </a:defRPr>
            </a:lvl1pPr>
            <a:lvl2pPr>
              <a:defRPr sz="2800">
                <a:latin typeface="Myriad Pro Light" panose="020B0403030403020204" pitchFamily="34" charset="0"/>
              </a:defRPr>
            </a:lvl2pPr>
            <a:lvl3pPr>
              <a:defRPr sz="2400">
                <a:latin typeface="Myriad Pro Light" panose="020B0403030403020204" pitchFamily="34" charset="0"/>
              </a:defRPr>
            </a:lvl3pPr>
            <a:lvl4pPr>
              <a:defRPr sz="2000">
                <a:latin typeface="Myriad Pro Light" panose="020B0403030403020204" pitchFamily="34" charset="0"/>
              </a:defRPr>
            </a:lvl4pPr>
            <a:lvl5pPr>
              <a:defRPr sz="2000">
                <a:latin typeface="Myriad Pro Light" panose="020B0403030403020204" pitchFamily="34" charset="0"/>
              </a:defRPr>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text 3">
            <a:extLst>
              <a:ext uri="{FF2B5EF4-FFF2-40B4-BE49-F238E27FC236}">
                <a16:creationId xmlns:a16="http://schemas.microsoft.com/office/drawing/2014/main" id="{5C8F9170-43CA-7AF5-34DC-6E4C2B84D45E}"/>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F5E6FAB-66E1-F4B3-2501-1746B615F488}"/>
              </a:ext>
            </a:extLst>
          </p:cNvPr>
          <p:cNvSpPr>
            <a:spLocks noGrp="1"/>
          </p:cNvSpPr>
          <p:nvPr>
            <p:ph type="dt" sz="half" idx="10"/>
          </p:nvPr>
        </p:nvSpPr>
        <p:spPr/>
        <p:txBody>
          <a:bodyPr/>
          <a:lstStyle/>
          <a:p>
            <a:fld id="{D9CD9BAB-6FBB-46E1-BDD9-1951E405C138}" type="datetimeFigureOut">
              <a:rPr lang="cs-CZ" smtClean="0"/>
              <a:t>24.10.2023</a:t>
            </a:fld>
            <a:endParaRPr lang="cs-CZ"/>
          </a:p>
        </p:txBody>
      </p:sp>
      <p:sp>
        <p:nvSpPr>
          <p:cNvPr id="6" name="Zástupný symbol pro zápatí 5">
            <a:extLst>
              <a:ext uri="{FF2B5EF4-FFF2-40B4-BE49-F238E27FC236}">
                <a16:creationId xmlns:a16="http://schemas.microsoft.com/office/drawing/2014/main" id="{5A015335-238D-FE6A-4FC9-11ACB036D86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0B07F84-4F1C-C987-0D4B-34FBC7F60FE3}"/>
              </a:ext>
            </a:extLst>
          </p:cNvPr>
          <p:cNvSpPr>
            <a:spLocks noGrp="1"/>
          </p:cNvSpPr>
          <p:nvPr>
            <p:ph type="sldNum" sz="quarter" idx="12"/>
          </p:nvPr>
        </p:nvSpPr>
        <p:spPr/>
        <p:txBody>
          <a:bodyPr/>
          <a:lstStyle/>
          <a:p>
            <a:fld id="{C636193F-C157-4F2E-A10C-8F1210C19F0A}" type="slidenum">
              <a:rPr lang="cs-CZ" smtClean="0"/>
              <a:t>‹#›</a:t>
            </a:fld>
            <a:endParaRPr lang="cs-CZ"/>
          </a:p>
        </p:txBody>
      </p:sp>
    </p:spTree>
    <p:extLst>
      <p:ext uri="{BB962C8B-B14F-4D97-AF65-F5344CB8AC3E}">
        <p14:creationId xmlns:p14="http://schemas.microsoft.com/office/powerpoint/2010/main" val="286069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8CFDBB-093A-4D66-6261-D4404DA42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73FF2A75-BEBA-C948-8558-9CD29195E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D928FF4F-667D-8402-CD07-C468150DD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D9BAB-6FBB-46E1-BDD9-1951E405C138}" type="datetimeFigureOut">
              <a:rPr lang="cs-CZ" smtClean="0"/>
              <a:t>24.10.2023</a:t>
            </a:fld>
            <a:endParaRPr lang="cs-CZ"/>
          </a:p>
        </p:txBody>
      </p:sp>
      <p:sp>
        <p:nvSpPr>
          <p:cNvPr id="5" name="Zástupný symbol pro zápatí 4">
            <a:extLst>
              <a:ext uri="{FF2B5EF4-FFF2-40B4-BE49-F238E27FC236}">
                <a16:creationId xmlns:a16="http://schemas.microsoft.com/office/drawing/2014/main" id="{EEC48785-67BF-78C7-CF1A-147D80219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A4924DB-B3E6-C576-8FA1-B3484ADB3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6193F-C157-4F2E-A10C-8F1210C19F0A}" type="slidenum">
              <a:rPr lang="cs-CZ" smtClean="0"/>
              <a:t>‹#›</a:t>
            </a:fld>
            <a:endParaRPr lang="cs-CZ"/>
          </a:p>
        </p:txBody>
      </p:sp>
    </p:spTree>
    <p:extLst>
      <p:ext uri="{BB962C8B-B14F-4D97-AF65-F5344CB8AC3E}">
        <p14:creationId xmlns:p14="http://schemas.microsoft.com/office/powerpoint/2010/main" val="3528035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dea.cerge-ei.cz/zpravy/ocekavane-dopady-vladniho-balicku-na-miru-zdaneni-obyvate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dea.cerge-ei.cz/zpravy/ocekavane-dopady-vladniho-balicku-na-miru-zdaneni-obyvat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BE674F8E-198C-404F-159E-4435ACC0D071}"/>
              </a:ext>
            </a:extLst>
          </p:cNvPr>
          <p:cNvSpPr>
            <a:spLocks noGrp="1"/>
          </p:cNvSpPr>
          <p:nvPr>
            <p:ph type="subTitle" idx="1"/>
          </p:nvPr>
        </p:nvSpPr>
        <p:spPr>
          <a:xfrm>
            <a:off x="728869" y="2967735"/>
            <a:ext cx="10442092" cy="1655762"/>
          </a:xfrm>
        </p:spPr>
        <p:txBody>
          <a:bodyPr>
            <a:normAutofit fontScale="92500" lnSpcReduction="10000"/>
          </a:bodyPr>
          <a:lstStyle/>
          <a:p>
            <a:r>
              <a:rPr lang="cs-CZ" dirty="0"/>
              <a:t>24. října 2023</a:t>
            </a:r>
          </a:p>
          <a:p>
            <a:endParaRPr lang="cs-CZ" dirty="0"/>
          </a:p>
          <a:p>
            <a:r>
              <a:rPr lang="cs-CZ" dirty="0"/>
              <a:t>Postoj ČMKOS a členských odborových svazů k tzv. konsolidačnímu balíčku, včetně konkrétních dopadů na zaměstnance a jeho rodinu</a:t>
            </a:r>
          </a:p>
        </p:txBody>
      </p:sp>
      <p:sp>
        <p:nvSpPr>
          <p:cNvPr id="2" name="Nadpis 1">
            <a:extLst>
              <a:ext uri="{FF2B5EF4-FFF2-40B4-BE49-F238E27FC236}">
                <a16:creationId xmlns:a16="http://schemas.microsoft.com/office/drawing/2014/main" id="{F7F3A083-D89C-4120-2680-5F9AD0000082}"/>
              </a:ext>
            </a:extLst>
          </p:cNvPr>
          <p:cNvSpPr>
            <a:spLocks noGrp="1"/>
          </p:cNvSpPr>
          <p:nvPr>
            <p:ph type="title"/>
          </p:nvPr>
        </p:nvSpPr>
        <p:spPr/>
        <p:txBody>
          <a:bodyPr>
            <a:normAutofit/>
          </a:bodyPr>
          <a:lstStyle/>
          <a:p>
            <a:pPr>
              <a:lnSpc>
                <a:spcPct val="115000"/>
              </a:lnSpc>
            </a:pPr>
            <a:r>
              <a:rPr lang="cs-CZ" sz="4800" kern="100" cap="all" dirty="0">
                <a:effectLst/>
                <a:latin typeface="Myriad Pro Black"/>
                <a:ea typeface="Times New Roman" panose="02020603050405020304" pitchFamily="18" charset="0"/>
                <a:cs typeface="Times New Roman" panose="02020603050405020304" pitchFamily="18" charset="0"/>
              </a:rPr>
              <a:t>Proč jsme nespokojeni?</a:t>
            </a:r>
          </a:p>
        </p:txBody>
      </p:sp>
    </p:spTree>
    <p:extLst>
      <p:ext uri="{BB962C8B-B14F-4D97-AF65-F5344CB8AC3E}">
        <p14:creationId xmlns:p14="http://schemas.microsoft.com/office/powerpoint/2010/main" val="3429160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57044" y="2395321"/>
            <a:ext cx="10515600" cy="4349496"/>
          </a:xfrm>
        </p:spPr>
        <p:txBody>
          <a:bodyPr vert="horz" lIns="91440" tIns="45720" rIns="91440" bIns="45720" rtlCol="0" anchor="t">
            <a:normAutofit/>
          </a:bodyPr>
          <a:lstStyle/>
          <a:p>
            <a:pPr marL="342900" lvl="0" indent="-342900">
              <a:lnSpc>
                <a:spcPct val="115000"/>
              </a:lnSpc>
              <a:spcBef>
                <a:spcPts val="1200"/>
              </a:spcBef>
              <a:spcAft>
                <a:spcPts val="600"/>
              </a:spcAft>
              <a:buFont typeface="+mj-lt"/>
              <a:buAutoNum type="arabicPeriod"/>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Změny v oblasti DPH</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Lze očekávat, že zúžení jednotlivých sazeb DPH ze 3 na 2 a přesun některých komodit v rámci nových sazeb, bude znamenat s ohledem na zkušenosti z předchozích období následující:</a:t>
            </a:r>
            <a:endParaRPr lang="cs-CZ" sz="1800" kern="100" dirty="0">
              <a:effectLst/>
              <a:latin typeface="Myriad Pro" panose="020B0503030403020204"/>
              <a:ea typeface="Myriad Pro Light" panose="020B0403030403020204"/>
              <a:cs typeface="Times New Roman" panose="02020603050405020304" pitchFamily="18" charset="0"/>
            </a:endParaRPr>
          </a:p>
          <a:p>
            <a:pPr marL="342900" lvl="0" indent="-342900" algn="just">
              <a:lnSpc>
                <a:spcPct val="115000"/>
              </a:lnSpc>
              <a:buFont typeface="Symbol" panose="05050102010706020507" pitchFamily="18" charset="2"/>
              <a:buChar char=""/>
            </a:pPr>
            <a:r>
              <a:rPr lang="cs-CZ" sz="1800" kern="100" dirty="0">
                <a:effectLst/>
                <a:latin typeface="Myriad Pro Light" panose="020B0403030403020204"/>
                <a:ea typeface="Myriad Pro Light" panose="020B0403030403020204"/>
                <a:cs typeface="Times New Roman" panose="02020603050405020304" pitchFamily="18" charset="0"/>
              </a:rPr>
              <a:t>V případě, že došlo k přesunu komodity do vyšší sazby DPH např. z 10 % na 12 %, nedojde k navýšení cen jen o 2 %, ale navýšení bude zpravidla vyšší </a:t>
            </a:r>
            <a:endParaRPr lang="cs-CZ" sz="1800" kern="100" dirty="0">
              <a:effectLst/>
              <a:latin typeface="Myriad Pro" panose="020B0503030403020204"/>
              <a:ea typeface="Myriad Pro Light" panose="020B0403030403020204"/>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cs-CZ" sz="1800" kern="100" dirty="0">
                <a:effectLst/>
                <a:latin typeface="Myriad Pro Light" panose="020B0403030403020204"/>
                <a:ea typeface="Myriad Pro Light" panose="020B0403030403020204"/>
                <a:cs typeface="Times New Roman" panose="02020603050405020304" pitchFamily="18" charset="0"/>
              </a:rPr>
              <a:t>V případě, že došlo k přesunu komodity do nižší sazby, zpravidla nedojde ke snížení cen.</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04B1EABC-9C20-88DD-DF06-FBDE8B0E490A}"/>
              </a:ext>
            </a:extLst>
          </p:cNvPr>
          <p:cNvSpPr txBox="1"/>
          <p:nvPr/>
        </p:nvSpPr>
        <p:spPr>
          <a:xfrm>
            <a:off x="838199" y="1701747"/>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6" name="object 4">
            <a:extLst>
              <a:ext uri="{FF2B5EF4-FFF2-40B4-BE49-F238E27FC236}">
                <a16:creationId xmlns:a16="http://schemas.microsoft.com/office/drawing/2014/main" id="{08EFACA3-6900-A727-7D4B-75F2FAFF6613}"/>
              </a:ext>
            </a:extLst>
          </p:cNvPr>
          <p:cNvGrpSpPr/>
          <p:nvPr/>
        </p:nvGrpSpPr>
        <p:grpSpPr>
          <a:xfrm>
            <a:off x="10482691" y="492980"/>
            <a:ext cx="638195" cy="687318"/>
            <a:chOff x="9423796" y="9004961"/>
            <a:chExt cx="1256665" cy="1256665"/>
          </a:xfrm>
        </p:grpSpPr>
        <p:sp>
          <p:nvSpPr>
            <p:cNvPr id="7" name="object 5">
              <a:extLst>
                <a:ext uri="{FF2B5EF4-FFF2-40B4-BE49-F238E27FC236}">
                  <a16:creationId xmlns:a16="http://schemas.microsoft.com/office/drawing/2014/main" id="{97B34CB9-4E7A-A174-9F5F-841FF6D6018C}"/>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89DAC380-1A8A-529B-407F-98C5F03378F8}"/>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7">
              <a:extLst>
                <a:ext uri="{FF2B5EF4-FFF2-40B4-BE49-F238E27FC236}">
                  <a16:creationId xmlns:a16="http://schemas.microsoft.com/office/drawing/2014/main" id="{112F3B09-B540-9271-FBFB-B7F7E903BCF5}"/>
                </a:ext>
              </a:extLst>
            </p:cNvPr>
            <p:cNvPicPr/>
            <p:nvPr/>
          </p:nvPicPr>
          <p:blipFill>
            <a:blip r:embed="rId2" cstate="print"/>
            <a:stretch>
              <a:fillRect/>
            </a:stretch>
          </p:blipFill>
          <p:spPr>
            <a:xfrm>
              <a:off x="10373868" y="9574076"/>
              <a:ext cx="94499" cy="131859"/>
            </a:xfrm>
            <a:prstGeom prst="rect">
              <a:avLst/>
            </a:prstGeom>
          </p:spPr>
        </p:pic>
        <p:sp>
          <p:nvSpPr>
            <p:cNvPr id="10" name="object 8">
              <a:extLst>
                <a:ext uri="{FF2B5EF4-FFF2-40B4-BE49-F238E27FC236}">
                  <a16:creationId xmlns:a16="http://schemas.microsoft.com/office/drawing/2014/main" id="{99FE17F6-1EF8-8D44-B619-6CB500B2D0AC}"/>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50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31165" y="3094061"/>
            <a:ext cx="10515600" cy="162458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2.   Zavedení odvodů na nemocenského pojištění na straně zaměstnance ve výši 0,6 %</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Zaměstnanci při průměrné mzdě 45 136 Kč poklesne mzda </a:t>
            </a:r>
            <a:r>
              <a:rPr lang="cs-CZ" sz="1800" b="1" kern="100" dirty="0">
                <a:effectLst/>
                <a:latin typeface="Myriad Pro Light" panose="020B0403030403020204"/>
                <a:ea typeface="Myriad Pro Light" panose="020B0403030403020204"/>
                <a:cs typeface="Times New Roman" panose="02020603050405020304" pitchFamily="18" charset="0"/>
              </a:rPr>
              <a:t>o cca 270 Kč měsíčně, tzn. 3 240 Kč ročně</a:t>
            </a:r>
            <a:r>
              <a:rPr lang="cs-CZ" sz="1800" kern="100" dirty="0">
                <a:effectLst/>
                <a:latin typeface="Myriad Pro Light" panose="020B0403030403020204"/>
                <a:ea typeface="Myriad Pro Light" panose="020B0403030403020204"/>
                <a:cs typeface="Times New Roman" panose="02020603050405020304" pitchFamily="18" charset="0"/>
              </a:rPr>
              <a:t>.</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E950E167-B4BC-79EB-B65F-5857C79368E8}"/>
              </a:ext>
            </a:extLst>
          </p:cNvPr>
          <p:cNvSpPr txBox="1"/>
          <p:nvPr/>
        </p:nvSpPr>
        <p:spPr>
          <a:xfrm>
            <a:off x="838199" y="1795656"/>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6" name="object 4">
            <a:extLst>
              <a:ext uri="{FF2B5EF4-FFF2-40B4-BE49-F238E27FC236}">
                <a16:creationId xmlns:a16="http://schemas.microsoft.com/office/drawing/2014/main" id="{DE9A20AC-0AE7-3B68-25E7-034120521C4B}"/>
              </a:ext>
            </a:extLst>
          </p:cNvPr>
          <p:cNvGrpSpPr/>
          <p:nvPr/>
        </p:nvGrpSpPr>
        <p:grpSpPr>
          <a:xfrm>
            <a:off x="10482691" y="492980"/>
            <a:ext cx="638195" cy="687318"/>
            <a:chOff x="9423796" y="9004961"/>
            <a:chExt cx="1256665" cy="1256665"/>
          </a:xfrm>
        </p:grpSpPr>
        <p:sp>
          <p:nvSpPr>
            <p:cNvPr id="7" name="object 5">
              <a:extLst>
                <a:ext uri="{FF2B5EF4-FFF2-40B4-BE49-F238E27FC236}">
                  <a16:creationId xmlns:a16="http://schemas.microsoft.com/office/drawing/2014/main" id="{BCCC816C-EF2F-46FE-5316-3F2552EBAAB6}"/>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71429B51-F5A8-C57B-58C4-5D0E01C05187}"/>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7">
              <a:extLst>
                <a:ext uri="{FF2B5EF4-FFF2-40B4-BE49-F238E27FC236}">
                  <a16:creationId xmlns:a16="http://schemas.microsoft.com/office/drawing/2014/main" id="{740832E8-88CE-1073-0F06-4B2F6D906D99}"/>
                </a:ext>
              </a:extLst>
            </p:cNvPr>
            <p:cNvPicPr/>
            <p:nvPr/>
          </p:nvPicPr>
          <p:blipFill>
            <a:blip r:embed="rId2" cstate="print"/>
            <a:stretch>
              <a:fillRect/>
            </a:stretch>
          </p:blipFill>
          <p:spPr>
            <a:xfrm>
              <a:off x="10373868" y="9574076"/>
              <a:ext cx="94499" cy="131859"/>
            </a:xfrm>
            <a:prstGeom prst="rect">
              <a:avLst/>
            </a:prstGeom>
          </p:spPr>
        </p:pic>
        <p:sp>
          <p:nvSpPr>
            <p:cNvPr id="10" name="object 8">
              <a:extLst>
                <a:ext uri="{FF2B5EF4-FFF2-40B4-BE49-F238E27FC236}">
                  <a16:creationId xmlns:a16="http://schemas.microsoft.com/office/drawing/2014/main" id="{7E656FC0-4857-BAF3-EF43-96E26DC27905}"/>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1072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31164" y="2800762"/>
            <a:ext cx="10515600" cy="3479268"/>
          </a:xfrm>
        </p:spPr>
        <p:txBody>
          <a:bodyPr vert="horz" lIns="91440" tIns="45720" rIns="91440" bIns="45720" rtlCol="0" anchor="t">
            <a:normAutofit fontScale="92500" lnSpcReduction="10000"/>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3.   Omezení slevy na nepracujícího manžela/manželku </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Jedná se o náhradu a zmírnění dopadů na domácnosti s jedním výdělečným členem v kontextu zásadního opatření dopadající na tyto rodiny v podobě zrušení společného zdanění manželů. </a:t>
            </a: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Omezením slevy na manžela či manželku s nízkými příjmy na případy, kdy se manžel či manželka starají o dítě do tří let věku, klesne počet zaměstnanců s nárokem na tuto slevu o 45 %, z dnešních více než 170 tisíc na 95 tisíc. </a:t>
            </a:r>
          </a:p>
          <a:p>
            <a:pPr algn="just">
              <a:lnSpc>
                <a:spcPct val="115000"/>
              </a:lnSpc>
              <a:spcAft>
                <a:spcPts val="800"/>
              </a:spcAft>
            </a:pPr>
            <a:r>
              <a:rPr lang="cs-CZ" sz="1800" b="1" kern="100" dirty="0">
                <a:effectLst/>
                <a:latin typeface="Myriad Pro Light" panose="020B0403030403020204"/>
                <a:ea typeface="Myriad Pro Light" panose="020B0403030403020204"/>
                <a:cs typeface="Times New Roman" panose="02020603050405020304" pitchFamily="18" charset="0"/>
              </a:rPr>
              <a:t>V případě, že by např. zaměstnanec mohl uplatnit slevu na nepracující manželku, z důvodu této změny nebude moci uplatnit částku 24 840 Kč ročně.</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pPr>
            <a:r>
              <a:rPr lang="cs-CZ" sz="1300" u="sng" kern="100" dirty="0">
                <a:solidFill>
                  <a:srgbClr val="0000FF"/>
                </a:solidFill>
                <a:effectLst/>
                <a:latin typeface="Myriad Pro Light" panose="020B0403030403020204"/>
                <a:ea typeface="Myriad Pro Light" panose="020B0403030403020204"/>
                <a:cs typeface="Times New Roman" panose="02020603050405020304" pitchFamily="18" charset="0"/>
                <a:hlinkClick r:id="rId2"/>
              </a:rPr>
              <a:t>https://idea.cerge-ei.cz/zpravy/ocekavane-dopady-vladniho-balicku-na-miru-zdaneni-obyvatel</a:t>
            </a:r>
            <a:endParaRPr lang="cs-CZ" sz="1300" kern="100" dirty="0">
              <a:effectLst/>
              <a:latin typeface="Myriad Pro Light" panose="020B04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6" name="object 4">
            <a:extLst>
              <a:ext uri="{FF2B5EF4-FFF2-40B4-BE49-F238E27FC236}">
                <a16:creationId xmlns:a16="http://schemas.microsoft.com/office/drawing/2014/main" id="{4367EC24-6779-1A9F-BEA6-1CEAAB15CDE9}"/>
              </a:ext>
            </a:extLst>
          </p:cNvPr>
          <p:cNvGrpSpPr/>
          <p:nvPr/>
        </p:nvGrpSpPr>
        <p:grpSpPr>
          <a:xfrm>
            <a:off x="10482691" y="492980"/>
            <a:ext cx="638195" cy="687318"/>
            <a:chOff x="9423796" y="9004961"/>
            <a:chExt cx="1256665" cy="1256665"/>
          </a:xfrm>
        </p:grpSpPr>
        <p:sp>
          <p:nvSpPr>
            <p:cNvPr id="7" name="object 5">
              <a:extLst>
                <a:ext uri="{FF2B5EF4-FFF2-40B4-BE49-F238E27FC236}">
                  <a16:creationId xmlns:a16="http://schemas.microsoft.com/office/drawing/2014/main" id="{A4CC68FD-5C51-0C14-631A-96764CE6DC39}"/>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501EF3AC-446E-804F-DD0B-AE1BBB0CFF94}"/>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7">
              <a:extLst>
                <a:ext uri="{FF2B5EF4-FFF2-40B4-BE49-F238E27FC236}">
                  <a16:creationId xmlns:a16="http://schemas.microsoft.com/office/drawing/2014/main" id="{1FAE307A-4231-4E2A-81FE-6522B531F539}"/>
                </a:ext>
              </a:extLst>
            </p:cNvPr>
            <p:cNvPicPr/>
            <p:nvPr/>
          </p:nvPicPr>
          <p:blipFill>
            <a:blip r:embed="rId3" cstate="print"/>
            <a:stretch>
              <a:fillRect/>
            </a:stretch>
          </p:blipFill>
          <p:spPr>
            <a:xfrm>
              <a:off x="10373868" y="9574076"/>
              <a:ext cx="94499" cy="131859"/>
            </a:xfrm>
            <a:prstGeom prst="rect">
              <a:avLst/>
            </a:prstGeom>
          </p:spPr>
        </p:pic>
        <p:sp>
          <p:nvSpPr>
            <p:cNvPr id="10" name="object 8">
              <a:extLst>
                <a:ext uri="{FF2B5EF4-FFF2-40B4-BE49-F238E27FC236}">
                  <a16:creationId xmlns:a16="http://schemas.microsoft.com/office/drawing/2014/main" id="{D1F80A31-7DEC-43D8-2686-81A3A2CFFE1C}"/>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4083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31165" y="3094061"/>
            <a:ext cx="10515600" cy="1624588"/>
          </a:xfrm>
        </p:spPr>
        <p:txBody>
          <a:bodyPr vert="horz" lIns="91440" tIns="45720" rIns="91440" bIns="45720" rtlCol="0" anchor="t">
            <a:normAutofit fontScale="92500" lnSpcReduction="10000"/>
          </a:bodyPr>
          <a:lstStyle/>
          <a:p>
            <a:pPr marL="0" lvl="0" indent="0">
              <a:lnSpc>
                <a:spcPct val="115000"/>
              </a:lnSpc>
              <a:spcBef>
                <a:spcPts val="1200"/>
              </a:spcBef>
              <a:spcAft>
                <a:spcPts val="600"/>
              </a:spcAft>
              <a:buNone/>
            </a:pPr>
            <a:r>
              <a:rPr lang="cs-CZ" sz="1800" b="1" kern="100" dirty="0">
                <a:latin typeface="Myriad Pro Light" panose="020B0403030403020204"/>
                <a:ea typeface="Times New Roman" panose="02020603050405020304" pitchFamily="18" charset="0"/>
                <a:cs typeface="Times New Roman" panose="02020603050405020304" pitchFamily="18" charset="0"/>
              </a:rPr>
              <a:t>4.   </a:t>
            </a:r>
            <a:r>
              <a:rPr lang="cs-CZ" sz="1800" b="1" kern="100" dirty="0">
                <a:effectLst/>
                <a:latin typeface="Myriad Pro Light" panose="020B0403030403020204"/>
                <a:ea typeface="Times New Roman" panose="02020603050405020304" pitchFamily="18" charset="0"/>
                <a:cs typeface="Times New Roman" panose="02020603050405020304" pitchFamily="18" charset="0"/>
              </a:rPr>
              <a:t> Zrušení školkovného </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Tzv. školkovné je sleva na dani v důsledku umístění dítěte do předškolního zařízení.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b="1" kern="100" dirty="0">
                <a:effectLst/>
                <a:latin typeface="Myriad Pro Light" panose="020B0403030403020204"/>
                <a:ea typeface="Myriad Pro Light" panose="020B0403030403020204"/>
                <a:cs typeface="Times New Roman" panose="02020603050405020304" pitchFamily="18" charset="0"/>
              </a:rPr>
              <a:t>Pokud zejména nízkopříjmový zaměstnanec/rodina uplatňoval tuto slevu ve výši 17 300 Kč ročně, již nebude moci nově tohoto daňového zvýhodnění využít.</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FA57B79B-11C3-11DE-14C6-7FD703D80326}"/>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65B393D0-9EC5-1279-D245-0B06961B4B9A}"/>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E6B7D1DE-120A-C798-FCF7-BD4646A00219}"/>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16087C4F-7F4D-9DAA-6866-E4AB10C86175}"/>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E07956C6-A584-1B94-57C4-B25D4367053E}"/>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7638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31165" y="3094061"/>
            <a:ext cx="10515600" cy="2053566"/>
          </a:xfrm>
        </p:spPr>
        <p:txBody>
          <a:bodyPr vert="horz" lIns="91440" tIns="45720" rIns="91440" bIns="45720" rtlCol="0" anchor="t">
            <a:normAutofit lnSpcReduction="10000"/>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5.     Zrušení slevy na studenta </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Sleva na studenta je vhodnou formu podpory získávání pracovních zkušeností a praxe studentů během studia, která jim následně pomáhá při vstupu na pracovní trh po ukončení studia, i zvýšení finanční dostupnosti studia i pro studenty z příjmově slabších rodin.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b="1" kern="100" dirty="0">
                <a:effectLst/>
                <a:latin typeface="Myriad Pro Light" panose="020B0403030403020204"/>
                <a:ea typeface="Myriad Pro Light" panose="020B0403030403020204"/>
                <a:cs typeface="Times New Roman" panose="02020603050405020304" pitchFamily="18" charset="0"/>
              </a:rPr>
              <a:t>Zrušením této slevy přijdou zaměstnanci/rodiny o 4 020 Kč ročně.</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BE9A8E33-B194-2969-F503-AC90052C94B3}"/>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A8941824-0963-0472-FD36-C6F51AC85F4E}"/>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D1B41092-8ED3-E396-5D68-D4276B6E584B}"/>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A0AF881D-E0B0-540D-6F6C-7CF2AABD2E6A}"/>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47437573-1EE2-F254-7BEE-CC63750AA696}"/>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0010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31165" y="2268747"/>
            <a:ext cx="10515600" cy="4477110"/>
          </a:xfrm>
        </p:spPr>
        <p:txBody>
          <a:bodyPr vert="horz" lIns="91440" tIns="45720" rIns="91440" bIns="45720" rtlCol="0" anchor="t">
            <a:normAutofit fontScale="85000" lnSpcReduction="10000"/>
          </a:bodyPr>
          <a:lstStyle/>
          <a:p>
            <a:pPr marL="0" lvl="0" indent="0">
              <a:lnSpc>
                <a:spcPct val="115000"/>
              </a:lnSpc>
              <a:spcBef>
                <a:spcPts val="1200"/>
              </a:spcBef>
              <a:spcAft>
                <a:spcPts val="600"/>
              </a:spcAft>
              <a:buNone/>
            </a:pPr>
            <a:r>
              <a:rPr lang="cs-CZ" sz="1800" b="1" kern="100" dirty="0">
                <a:latin typeface="Myriad Pro Light" panose="020B0403030403020204"/>
                <a:ea typeface="Times New Roman" panose="02020603050405020304" pitchFamily="18" charset="0"/>
                <a:cs typeface="Times New Roman" panose="02020603050405020304" pitchFamily="18" charset="0"/>
              </a:rPr>
              <a:t>6.    </a:t>
            </a:r>
            <a:r>
              <a:rPr lang="cs-CZ" sz="1800" b="1" kern="100" dirty="0">
                <a:effectLst/>
                <a:latin typeface="Myriad Pro Light" panose="020B0403030403020204"/>
                <a:ea typeface="Times New Roman" panose="02020603050405020304" pitchFamily="18" charset="0"/>
                <a:cs typeface="Times New Roman" panose="02020603050405020304" pitchFamily="18" charset="0"/>
              </a:rPr>
              <a:t>Snížení FKSP o 1 % a účelové určení části FKSP (sociálního fondu)</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Navrhované opatření směřují ke snížení základního přídělu do fondu kulturních a sociálních potřeb z 2 % na 1 % z ročního objemu platů, nebo mezd případně jejich náhrad.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b="1" kern="100" dirty="0">
                <a:effectLst/>
                <a:latin typeface="Myriad Pro Light" panose="020B0403030403020204"/>
                <a:ea typeface="Myriad Pro Light" panose="020B0403030403020204"/>
                <a:cs typeface="Times New Roman" panose="02020603050405020304" pitchFamily="18" charset="0"/>
              </a:rPr>
              <a:t>Stanovení povinnosti použití nejméně 50 % na „příspěvky na produkty spoření na stáří zaměstnanců, které jsou osvobozeny od daně z příjmů fyzických osob“ poslání FKSP maří.</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V praxi dojde s velkou pravděpodobností k tomu, že se celý snížený objem FKSP bude rozdělovat mezi příspěvek na produkty spoření na stáří a příspěvek na stravování, případně půjde pouze na podporu produktů spoření na stáří.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b="1" kern="100" dirty="0">
                <a:effectLst/>
                <a:latin typeface="Myriad Pro Light" panose="020B0403030403020204"/>
                <a:ea typeface="Myriad Pro Light" panose="020B0403030403020204"/>
                <a:cs typeface="Times New Roman" panose="02020603050405020304" pitchFamily="18" charset="0"/>
              </a:rPr>
              <a:t>Snížení o 1 % bude mít dopad na zaměstnance ve výši 454 Kč měsíčně.</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Obdobná změna je navržena také pro sociální fond, obdobu FKSP ve veřejných výzkumných institucích, fungující na stejných principech. Také zde má dojít ke snížení o 50 % a povinné přesměrování poloviny této částky na produkty spoření na stáří.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V obou případech bude mít změna závažné dopady i na existující kolektivní smlouvy.</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2D000BC5-D1FF-021F-1719-8F7184B479ED}"/>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3672C3E9-4217-0062-D0F1-6D8A4DEAAF1D}"/>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BA179D12-A1D9-7A23-9396-E7D6CB3904A7}"/>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FB4DA220-EA5C-F3F0-9A0C-F24410FDC418}"/>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97781268-A5E0-9849-6C3C-3AC21D07FA0A}"/>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14060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93783" y="2932982"/>
            <a:ext cx="10515600" cy="325215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7.    Omezení osvobození zaměstnaneckých benefitů od daně z příjmů do částky poloviny průměrné mzdy  (cca 21 000 Kč) </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Jde o významný nástroj podpory zdraví zaměstnanců a dosahování sociálního smíru.</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U některých zaměstnanců dojde v podstatě k omezení příspěvku na kulturní, sportovní akce, dětské tábory, masáže, ale i zdravotnické potřeby nebo vzdělávání.</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D2D18F52-C432-2387-CA63-C73F923E8E83}"/>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D0A8A55E-B70D-C177-D095-DB8FED3A94E3}"/>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837CD984-FC33-EBBF-2B0B-1B06AD7F525B}"/>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9B90E3E1-7331-C3BF-72D5-71D75BD6AA2D}"/>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ACAA8524-397D-19F4-9271-DE82CC901A36}"/>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29739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93783" y="2932982"/>
            <a:ext cx="10515600" cy="325215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latin typeface="Myriad Pro Light" panose="020B0403030403020204"/>
                <a:ea typeface="Times New Roman" panose="02020603050405020304" pitchFamily="18" charset="0"/>
                <a:cs typeface="Times New Roman" panose="02020603050405020304" pitchFamily="18" charset="0"/>
              </a:rPr>
              <a:t>8.    </a:t>
            </a:r>
            <a:r>
              <a:rPr lang="cs-CZ" sz="1800" b="1" kern="100" dirty="0">
                <a:effectLst/>
                <a:latin typeface="Myriad Pro Light" panose="020B0403030403020204"/>
                <a:ea typeface="Times New Roman" panose="02020603050405020304" pitchFamily="18" charset="0"/>
                <a:cs typeface="Times New Roman" panose="02020603050405020304" pitchFamily="18" charset="0"/>
              </a:rPr>
              <a:t>Změna ve zdanění příspěvku na stravování</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Daňově odečitatelným nákladem na jedno </a:t>
            </a:r>
            <a:r>
              <a:rPr lang="cs-CZ" sz="1800" b="1" kern="100" dirty="0">
                <a:effectLst/>
                <a:latin typeface="Myriad Pro Light" panose="020B0403030403020204"/>
                <a:ea typeface="Myriad Pro Light" panose="020B0403030403020204"/>
                <a:cs typeface="Times New Roman" panose="02020603050405020304" pitchFamily="18" charset="0"/>
              </a:rPr>
              <a:t>jídlo bude suma 107,10 Kč</a:t>
            </a:r>
            <a:r>
              <a:rPr lang="cs-CZ" sz="1800" kern="100" dirty="0">
                <a:effectLst/>
                <a:latin typeface="Myriad Pro Light" panose="020B0403030403020204"/>
                <a:ea typeface="Myriad Pro Light" panose="020B0403030403020204"/>
                <a:cs typeface="Times New Roman" panose="02020603050405020304" pitchFamily="18" charset="0"/>
              </a:rPr>
              <a:t>.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Za danou sumu bude při významném zdražování z důvodu vysoké inflace jen velmi obtížné získat kvalitní stravu a zvýšené náklady tak ponese zaměstnanec.</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Dle průměrných cen stravování, bude zvýšený náklad zaměstnance cca 70 Kč na jedno jídlo, </a:t>
            </a:r>
            <a:r>
              <a:rPr lang="cs-CZ" sz="1800" b="1" kern="100" dirty="0">
                <a:effectLst/>
                <a:latin typeface="Myriad Pro Light" panose="020B0403030403020204"/>
                <a:ea typeface="Myriad Pro Light" panose="020B0403030403020204"/>
                <a:cs typeface="Times New Roman" panose="02020603050405020304" pitchFamily="18" charset="0"/>
              </a:rPr>
              <a:t>tzn. cca 1 400 Kč měsíčně a tj. 16 800 Kč ročně.</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8CD642D3-9499-5C48-4C41-2A3AC77770E4}"/>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32440F7C-EC25-7187-7573-788B2D0C6E5A}"/>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599E7C7F-1B79-E4C1-97AC-CAE32F830776}"/>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D95AD62A-4B52-84F9-2F40-CF2530D999AA}"/>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24710AED-1A88-DCD4-D8D9-6C91F94E37D3}"/>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60185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50651" y="3252159"/>
            <a:ext cx="10515600" cy="325215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9.    Snížení příspěvku na stavební spoření</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Pokud zaměstnanec spoří ve stavebním spoření, </a:t>
            </a:r>
            <a:r>
              <a:rPr lang="cs-CZ" sz="1800" b="1" kern="100" dirty="0">
                <a:effectLst/>
                <a:latin typeface="Myriad Pro Light" panose="020B0403030403020204"/>
                <a:ea typeface="Myriad Pro Light" panose="020B0403030403020204"/>
                <a:cs typeface="Times New Roman" panose="02020603050405020304" pitchFamily="18" charset="0"/>
              </a:rPr>
              <a:t>bude příspěvek státu nižší o 1 000 Kč ročně</a:t>
            </a:r>
            <a:r>
              <a:rPr lang="cs-CZ" sz="1800" kern="100" dirty="0">
                <a:effectLst/>
                <a:latin typeface="Myriad Pro Light" panose="020B0403030403020204"/>
                <a:ea typeface="Myriad Pro Light" panose="020B0403030403020204"/>
                <a:cs typeface="Times New Roman" panose="02020603050405020304" pitchFamily="18" charset="0"/>
              </a:rPr>
              <a:t>.</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13305EDF-8DD3-853E-6C1D-DF3ECAC35C13}"/>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7FDC8143-772C-C4B8-9098-3C626224D882}"/>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0F600173-0DCB-F781-8512-4466AB751B04}"/>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2E3EFC95-5A4C-BD2E-9E17-CE2491787B90}"/>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817B9D0A-C5BA-846B-779F-4C9D6FBDC055}"/>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6421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50651" y="3252159"/>
            <a:ext cx="10515600" cy="325215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latin typeface="Myriad Pro Light" panose="020B0403030403020204"/>
                <a:ea typeface="Times New Roman" panose="02020603050405020304" pitchFamily="18" charset="0"/>
                <a:cs typeface="Times New Roman" panose="02020603050405020304" pitchFamily="18" charset="0"/>
              </a:rPr>
              <a:t>10.    </a:t>
            </a:r>
            <a:r>
              <a:rPr lang="cs-CZ" sz="1800" b="1" kern="100" dirty="0">
                <a:effectLst/>
                <a:latin typeface="Myriad Pro Light" panose="020B0403030403020204"/>
                <a:ea typeface="Times New Roman" panose="02020603050405020304" pitchFamily="18" charset="0"/>
                <a:cs typeface="Times New Roman" panose="02020603050405020304" pitchFamily="18" charset="0"/>
              </a:rPr>
              <a:t>Navýšení daně z nemovitých věcí</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V případě, že zaměstnanec disponuje bytem o velikosti 70 m2 (větší město) bude mít změna dopad v </a:t>
            </a:r>
            <a:r>
              <a:rPr lang="cs-CZ" sz="1800" b="1" kern="100" dirty="0">
                <a:effectLst/>
                <a:latin typeface="Myriad Pro Light" panose="020B0403030403020204"/>
                <a:ea typeface="Myriad Pro Light" panose="020B0403030403020204"/>
                <a:cs typeface="Times New Roman" panose="02020603050405020304" pitchFamily="18" charset="0"/>
              </a:rPr>
              <a:t>průměrné výši 770 Kč ročně</a:t>
            </a:r>
            <a:r>
              <a:rPr lang="cs-CZ" sz="1800" kern="100" dirty="0">
                <a:effectLst/>
                <a:latin typeface="Myriad Pro Light" panose="020B0403030403020204"/>
                <a:ea typeface="Myriad Pro Light" panose="020B0403030403020204"/>
                <a:cs typeface="Times New Roman" panose="02020603050405020304" pitchFamily="18" charset="0"/>
              </a:rPr>
              <a:t>.</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10005BA4-91A3-CDD2-7CE6-00D4DEB0FEC4}"/>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282A8947-A160-E777-92C7-69616AEA73C0}"/>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5CE65D61-613C-3B06-3B5E-48DF1D2DDCF5}"/>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B78A1D4D-E033-7205-00A9-0C06FD6DA8C0}"/>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C5477955-0394-5FEF-91B6-B4CA0D20BD29}"/>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7797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Písmo, snímek obrazovky, plakát&#10;&#10;Popis byl vytvořen automaticky">
            <a:extLst>
              <a:ext uri="{FF2B5EF4-FFF2-40B4-BE49-F238E27FC236}">
                <a16:creationId xmlns:a16="http://schemas.microsoft.com/office/drawing/2014/main" id="{9307F189-C934-A5CA-5BC5-8B30E6FF8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29" y="0"/>
            <a:ext cx="4852211" cy="6858000"/>
          </a:xfrm>
          <a:prstGeom prst="rect">
            <a:avLst/>
          </a:prstGeom>
        </p:spPr>
      </p:pic>
      <p:pic>
        <p:nvPicPr>
          <p:cNvPr id="5" name="Obrázek 4" descr="Obsah obrázku text, Lidská tvář, muž, osoba&#10;&#10;Popis byl vytvořen automaticky">
            <a:extLst>
              <a:ext uri="{FF2B5EF4-FFF2-40B4-BE49-F238E27FC236}">
                <a16:creationId xmlns:a16="http://schemas.microsoft.com/office/drawing/2014/main" id="{0C11F3F1-AFB8-20B8-C21F-966EF4C2F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974" y="334304"/>
            <a:ext cx="5885341" cy="5885341"/>
          </a:xfrm>
          <a:prstGeom prst="rect">
            <a:avLst/>
          </a:prstGeom>
        </p:spPr>
      </p:pic>
      <p:sp>
        <p:nvSpPr>
          <p:cNvPr id="2" name="TextovéPole 1">
            <a:extLst>
              <a:ext uri="{FF2B5EF4-FFF2-40B4-BE49-F238E27FC236}">
                <a16:creationId xmlns:a16="http://schemas.microsoft.com/office/drawing/2014/main" id="{F9B4CAAC-4C0A-7B3B-07F8-65AFA9786157}"/>
              </a:ext>
            </a:extLst>
          </p:cNvPr>
          <p:cNvSpPr txBox="1"/>
          <p:nvPr/>
        </p:nvSpPr>
        <p:spPr>
          <a:xfrm>
            <a:off x="8264942" y="5365631"/>
            <a:ext cx="1005403" cy="1569660"/>
          </a:xfrm>
          <a:prstGeom prst="rect">
            <a:avLst/>
          </a:prstGeom>
          <a:noFill/>
        </p:spPr>
        <p:txBody>
          <a:bodyPr wrap="none" rtlCol="0">
            <a:spAutoFit/>
          </a:bodyPr>
          <a:lstStyle/>
          <a:p>
            <a:r>
              <a:rPr lang="cs-CZ" sz="9600" b="1" dirty="0">
                <a:solidFill>
                  <a:schemeClr val="bg1">
                    <a:lumMod val="95000"/>
                  </a:schemeClr>
                </a:solidFill>
              </a:rPr>
              <a:t>…</a:t>
            </a:r>
          </a:p>
        </p:txBody>
      </p:sp>
    </p:spTree>
    <p:extLst>
      <p:ext uri="{BB962C8B-B14F-4D97-AF65-F5344CB8AC3E}">
        <p14:creationId xmlns:p14="http://schemas.microsoft.com/office/powerpoint/2010/main" val="184789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50651" y="3252159"/>
            <a:ext cx="10515600" cy="325215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11.   Zrušení slevy za členské příspěvky členů odborových organizací</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V případě, že zaměstnanec je členem odborové organizace a odvádí příspěvky, nebude již možné uplatnit slevu od základu daně ve výši 3 000 Kč a 1,5 % z příjmů ze zaměstnání, tzn. </a:t>
            </a:r>
            <a:r>
              <a:rPr lang="cs-CZ" sz="1800" b="1" kern="100" dirty="0">
                <a:effectLst/>
                <a:latin typeface="Myriad Pro Light" panose="020B0403030403020204"/>
                <a:ea typeface="Myriad Pro Light" panose="020B0403030403020204"/>
                <a:cs typeface="Times New Roman" panose="02020603050405020304" pitchFamily="18" charset="0"/>
              </a:rPr>
              <a:t>dopad na zaměstnance odborově organizovaného ve výší 450 Kč ročně</a:t>
            </a:r>
            <a:r>
              <a:rPr lang="cs-CZ" sz="1800" kern="100" dirty="0">
                <a:effectLst/>
                <a:latin typeface="Myriad Pro Light" panose="020B0403030403020204"/>
                <a:ea typeface="Myriad Pro Light" panose="020B0403030403020204"/>
                <a:cs typeface="Times New Roman" panose="02020603050405020304" pitchFamily="18" charset="0"/>
              </a:rPr>
              <a:t>.</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D89211CA-C9BC-D3FB-312A-E41E3AD41645}"/>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AA0622B7-184E-4D60-E75F-B6DCAE3FF606}"/>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AE094650-D125-6133-55DC-33C5A4CD239F}"/>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DB7D63C3-3BF4-E594-D000-65491EF40B93}"/>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0AE5A416-DAE2-8EEC-CB12-6EACAE719E17}"/>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011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50651" y="3252159"/>
            <a:ext cx="10515600" cy="325215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latin typeface="Myriad Pro Light" panose="020B0403030403020204"/>
                <a:ea typeface="Times New Roman" panose="02020603050405020304" pitchFamily="18" charset="0"/>
                <a:cs typeface="Times New Roman" panose="02020603050405020304" pitchFamily="18" charset="0"/>
              </a:rPr>
              <a:t>12. </a:t>
            </a:r>
            <a:r>
              <a:rPr lang="cs-CZ" sz="1800" b="1" kern="100" dirty="0">
                <a:effectLst/>
                <a:latin typeface="Myriad Pro Light" panose="020B0403030403020204"/>
                <a:ea typeface="Times New Roman" panose="02020603050405020304" pitchFamily="18" charset="0"/>
                <a:cs typeface="Times New Roman" panose="02020603050405020304" pitchFamily="18" charset="0"/>
              </a:rPr>
              <a:t>Zdražení dálničních známek a zvýšení cen pohonných hmot</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Skokové zdražení dálničních známek a zvyšování cen pohonných hmot se projeví ve zvýšení inflace (viz dále)</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BFB7E304-6C89-D1D7-31A9-43902BEF98B0}"/>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5757F452-B8A4-CD33-DCE5-30DD220EE817}"/>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2D03E8A5-E6A8-9802-FA9D-E5FEE6966434}"/>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388A5D6C-5F61-CBCF-757D-8F5A3CB9292E}"/>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E0F433C4-7FDA-00F2-86FD-F8EBD7E6C997}"/>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9734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50651" y="3252159"/>
            <a:ext cx="10515600" cy="325215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13.    Změny v oblasti dohod o provedení práce (DPP)</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Navrhované změny v oblasti DPP, evidence, odvodová povinnost, lze považovat za správné.</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Zaměstnanci však u 1 DPP při odměně vyšší než 25 % průměrného výdělku budou povinni hradit sami zdravotní pojištění ve výši 4,5 %. Pokud zaměstnanec bude vykonávat činnost na základě více DPP, výše uvedená odvodová povinnost nastane, pokud kumulativně dosáhne 40 % průměrného výdělku.</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863B7491-60CA-4137-153D-821B2CBB9FE9}"/>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BE321687-BCB7-9098-D8C3-A6CEB9082A13}"/>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6026E905-7D11-A1E3-E7D2-4DF7D91143F6}"/>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D44D169A-105C-D09E-0019-3353FD67DCAD}"/>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92D9880D-E60D-E3D9-2A11-4078727FA0D3}"/>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156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50651" y="3252159"/>
            <a:ext cx="10515600" cy="3252158"/>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latin typeface="Myriad Pro Light" panose="020B0403030403020204"/>
                <a:ea typeface="Times New Roman" panose="02020603050405020304" pitchFamily="18" charset="0"/>
                <a:cs typeface="Times New Roman" panose="02020603050405020304" pitchFamily="18" charset="0"/>
              </a:rPr>
              <a:t>14.    </a:t>
            </a:r>
            <a:r>
              <a:rPr lang="cs-CZ" sz="1800" b="1" kern="100" dirty="0">
                <a:effectLst/>
                <a:latin typeface="Myriad Pro Light" panose="020B0403030403020204"/>
                <a:ea typeface="Times New Roman" panose="02020603050405020304" pitchFamily="18" charset="0"/>
                <a:cs typeface="Times New Roman" panose="02020603050405020304" pitchFamily="18" charset="0"/>
              </a:rPr>
              <a:t>Dávky a inflace</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S ohledem na jednoznačné dopady konsolidačního balíčku na zaměstnance a rodiny lze předpokládat, že někteří nízkopříjmový zaměstnanci /rodiny se budou muset obrátit o pomoc na stát a požádat o některou se sociálních dávek.</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Vzhledem k tomu, že však v řadě případů nedochází k valorizaci sociálních dávek, výše těchto dávek i pomoci poklesne. Tento pokles lze odhadnout o cca 3,5 % (rozdíl odhadu inflace ČMKOS ve výši cca 6 % a odhadu inflace MF ve výši 2,5 %)</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A157045F-3823-AEAA-8696-7F87CCF2AC18}"/>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F80CB6F7-45EA-819B-E1A4-BF861D81A644}"/>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F969CB84-E929-27F1-8E7E-F555E9B3A664}"/>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677848AC-8D36-6A6E-B657-6B075A5B244C}"/>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B6734B2A-0A87-12A6-C344-78DA7E8619F5}"/>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30568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42025" y="2812212"/>
            <a:ext cx="10515600" cy="3873260"/>
          </a:xfrm>
        </p:spPr>
        <p:txBody>
          <a:bodyPr vert="horz" lIns="91440" tIns="45720" rIns="91440" bIns="45720" rtlCol="0" anchor="t">
            <a:normAutofit fontScale="92500" lnSpcReduction="10000"/>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15.    Pokles objemu prostředků na platy ve veřejném sektoru o 2 % </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V případě, že zaměstnanec pracuje ve veřejném sektoru, je v souvislosti s konsolidačním balíčkem pravděpodobné, že dojde ke snížení jeho příjmu o 2 %.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V případě, že by pobíral měsíčně průměrný plat 45 406 Kč, nominálně jeho plat klesne o 908 Kč měsíčně.</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Tento propad nezmění, ani vládou deklarované řešení snižování agend, ke kterému nedochází nebo využití „rezerv“ v rámci neobsazených volných míst, a to s ohledem na skutečnost, že agendy vykonávané ve veřejném sektoru jsou zpravidla určeny legislativou a v rámci jednotlivých úřadů nebo organizací po opakovaném snižování míst již v podstatě nejsou neobsazená volná místa.</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pPr>
            <a:r>
              <a:rPr lang="cs-CZ" sz="1800" kern="100" dirty="0">
                <a:effectLst/>
                <a:latin typeface="Myriad Pro Light" panose="020B0403030403020204"/>
                <a:ea typeface="Myriad Pro Light" panose="020B0403030403020204"/>
                <a:cs typeface="Times New Roman" panose="02020603050405020304" pitchFamily="18" charset="0"/>
              </a:rPr>
              <a:t>V souvislosti s problematikou karenční doby nebyl do návrhu rozpočtu navýšen objem platových prostředků o 1,5 %, tzn. kumulativně by snížení objemu prostředků na platy, bylo 3,5 %.</a:t>
            </a: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77E461E0-0F4F-0F93-AE06-1A8A355D8F79}"/>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A4EEF43D-51CA-99B3-5B87-A023B78606AC}"/>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5F6C6A96-FACF-D0A3-A0CF-2960FB64480F}"/>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E56EA4C8-2A9C-03F3-5AFE-46AF12BDC46B}"/>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E4A0F291-A53E-EE69-48AE-ACF18B62D928}"/>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0558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42025" y="2165230"/>
            <a:ext cx="10515600" cy="4520242"/>
          </a:xfrm>
        </p:spPr>
        <p:txBody>
          <a:bodyPr vert="horz" lIns="91440" tIns="45720" rIns="91440" bIns="45720" rtlCol="0" anchor="t">
            <a:normAutofit fontScale="70000" lnSpcReduction="20000"/>
          </a:bodyPr>
          <a:lstStyle/>
          <a:p>
            <a:pPr marL="0" lvl="0" indent="0">
              <a:lnSpc>
                <a:spcPct val="115000"/>
              </a:lnSpc>
              <a:spcBef>
                <a:spcPts val="1200"/>
              </a:spcBef>
              <a:spcAft>
                <a:spcPts val="600"/>
              </a:spcAft>
              <a:buNone/>
            </a:pPr>
            <a:r>
              <a:rPr lang="cs-CZ" sz="1800" b="1" kern="100" dirty="0">
                <a:latin typeface="Myriad Pro Light" panose="020B0403030403020204"/>
                <a:ea typeface="Times New Roman" panose="02020603050405020304" pitchFamily="18" charset="0"/>
                <a:cs typeface="Times New Roman" panose="02020603050405020304" pitchFamily="18" charset="0"/>
              </a:rPr>
              <a:t>16.   </a:t>
            </a:r>
            <a:r>
              <a:rPr lang="cs-CZ" sz="1800" b="1" kern="100" dirty="0">
                <a:effectLst/>
                <a:latin typeface="Myriad Pro Light" panose="020B0403030403020204"/>
                <a:ea typeface="Times New Roman" panose="02020603050405020304" pitchFamily="18" charset="0"/>
                <a:cs typeface="Times New Roman" panose="02020603050405020304" pitchFamily="18" charset="0"/>
              </a:rPr>
              <a:t>Novela zákona o veřejných vědeckých institucích</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Dodatečně a narychlo byla ve druhém čtení návrhu konsolidačního balíčku doplněna změna zákona o veřejných výzkumných institucích, tedy zákona, podle kterého funguje celá mimouniverzitní věda a výzkum (ústavy Akademie věd a jiné výzkumné instituce). Tyto změny povedou k drastickému omezení akademické samosprávy veřejných výzkumných institucí a nepřiměřeně posílí roli jejich zřizovatelů. Současný model je za účelem ochrany nezávislosti vědy a svobody vědeckého bádání založen na rovnováze moci mezi zřizovatelem na straně jedné a Radou instituce, volenou výzkumnými pracovníky instituce, na straně druhé. Nově má být změněn tak, že moc nad institucí bude jednostranně přesunuta do rukou zřizovatele, na kterém bude nově také dalekosáhle závislý ředitel instituce. Rada instituce má být zbavena většiny svých pravomocí. Budoucím důsledkem změn mohou být nekompetentní zásahy ze strany zřizovatele do výzkumu, politizace a personální změny.</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U veřejných výzkumných institucí, zřizovaných ministerstvy a samosprávou změna navíc zavádí velmi snadné rušení, slučování a rozdělování institucí. Protože některé tyto instituce (např. v resortech zemědělství a životního prostředí) spravují významné majetkové hodnoty (cenné pozemky, sbírky, databáze, přístroje, práva z duševního vlastnictví – využívané k výzkumné činnosti i k jejímu spolufinancování), lze se obávat rizika, že tyto hodnoty budou z rušených či transformovaných institucí vyváděny jinam, to vše ke škodě vědy i veřejného zájmu.</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pPr>
            <a:r>
              <a:rPr lang="cs-CZ" sz="1800" kern="100" dirty="0">
                <a:effectLst/>
                <a:latin typeface="Myriad Pro Light" panose="020B0403030403020204"/>
                <a:ea typeface="Myriad Pro Light" panose="020B0403030403020204"/>
                <a:cs typeface="Times New Roman" panose="02020603050405020304" pitchFamily="18" charset="0"/>
              </a:rPr>
              <a:t>V pátek 13. října 2023 rozhodla Poslanecká sněmovna hlasy koaličních poslanců o jejím připojení do konsolidačního balíčku</a:t>
            </a:r>
          </a:p>
          <a:p>
            <a:pPr algn="just">
              <a:lnSpc>
                <a:spcPct val="115000"/>
              </a:lnSpc>
            </a:pPr>
            <a:r>
              <a:rPr lang="cs-CZ" sz="1800" kern="100" dirty="0">
                <a:effectLst/>
                <a:latin typeface="Myriad Pro Light" panose="020B0403030403020204"/>
                <a:ea typeface="Myriad Pro Light" panose="020B0403030403020204"/>
                <a:cs typeface="Times New Roman" panose="02020603050405020304" pitchFamily="18" charset="0"/>
              </a:rPr>
              <a:t>Návrhu těchto změn nepředcházely žádné relevantní analýzy, které by věcně doložily, že snad je dosavadní pojetí nefunkční (naopak funguje bez závažných problémů od roku 2005). Byl ignorován sociální dialog i odborná veřejnost – ministryně konzultovala změny, jednostranně posilující zřizovatele, právě jen se samotnými zřizovateli. Za účelem obejití pro vládní návrhy zákonů běžné procedury (mj. připomínkové řízení, hodnocení dopadů regulace (RIA), projednání Radou vlády pro vědu, výzkum a inovace) byl návrh narychlo přilepen do návrhu konsolidačního balíčku. Vědecká veřejnost proti návrhu ostře protestuje a přes 2000 lidí, převážně vědců a vědkyň, podepsalo proti této změně petici „Braňme českou vědu!“.    </a:t>
            </a:r>
          </a:p>
          <a:p>
            <a:pPr marL="0" indent="0" algn="just">
              <a:lnSpc>
                <a:spcPct val="115000"/>
              </a:lnSpc>
              <a:buNone/>
            </a:pPr>
            <a:endParaRPr lang="cs-CZ" sz="1800" kern="100" dirty="0">
              <a:effectLst/>
              <a:latin typeface="Myriad Pro Light" panose="020B04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4B01CE6E-D050-1CA7-92A5-78377DF6F803}"/>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0DEBE927-C2FE-D52B-F465-101AE4798F43}"/>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9A043F3F-A231-6660-9238-8AFA03EF07F8}"/>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A8CF938A-B1F2-C4BD-5EB8-DB76F27DBD48}"/>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644D2ED0-2093-5456-7F62-01B045FE4187}"/>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39836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542024" y="2734573"/>
            <a:ext cx="10515600" cy="3554083"/>
          </a:xfrm>
        </p:spPr>
        <p:txBody>
          <a:bodyPr vert="horz" lIns="91440" tIns="45720" rIns="91440" bIns="45720" rtlCol="0" anchor="t">
            <a:normAutofit/>
          </a:bodyPr>
          <a:lstStyle/>
          <a:p>
            <a:pPr marL="0" lvl="0" indent="0">
              <a:lnSpc>
                <a:spcPct val="115000"/>
              </a:lnSpc>
              <a:spcBef>
                <a:spcPts val="1200"/>
              </a:spcBef>
              <a:spcAft>
                <a:spcPts val="600"/>
              </a:spcAft>
              <a:buNone/>
            </a:pPr>
            <a:r>
              <a:rPr lang="cs-CZ" sz="1800" b="1" kern="100" dirty="0">
                <a:effectLst/>
                <a:latin typeface="Myriad Pro Light" panose="020B0403030403020204"/>
                <a:ea typeface="Times New Roman" panose="02020603050405020304" pitchFamily="18" charset="0"/>
                <a:cs typeface="Times New Roman" panose="02020603050405020304" pitchFamily="18" charset="0"/>
              </a:rPr>
              <a:t>17.    Novela zákona o majetku České republiky</a:t>
            </a:r>
            <a:endParaRPr lang="cs-CZ" sz="1800" b="1" kern="100" dirty="0">
              <a:effectLst/>
              <a:latin typeface="Myriad Pro" panose="020B0503030403020204"/>
              <a:ea typeface="Times New Roman" panose="02020603050405020304" pitchFamily="18" charset="0"/>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Navrhovaná změna přináší možnost slučovat a rozdělovat státní organizace a příspěvkové organizace, které zřizuje stát. O majetku v hodnotě mnoha miliard může rozhodnout jeden ministr, jedním podpisem, bez jakýchkoli omezení. V případě uskuteční takovéto změny, dojde pouze ke zveřejnění této změny a to do 30 dnů ve věstníku. V oblasti zdravotnictví panuje tak obava, že může docházet např. ke slučování a rušení fakultních nemocnic.</a:t>
            </a:r>
            <a:endParaRPr lang="cs-CZ" sz="1800" kern="100" dirty="0">
              <a:effectLst/>
              <a:latin typeface="Myriad Pro" panose="020B0503030403020204"/>
              <a:ea typeface="Myriad Pro Light" panose="020B0403030403020204"/>
              <a:cs typeface="Times New Roman" panose="02020603050405020304" pitchFamily="18" charset="0"/>
            </a:endParaRPr>
          </a:p>
        </p:txBody>
      </p:sp>
      <p:sp>
        <p:nvSpPr>
          <p:cNvPr id="5" name="TextovéPole 4">
            <a:extLst>
              <a:ext uri="{FF2B5EF4-FFF2-40B4-BE49-F238E27FC236}">
                <a16:creationId xmlns:a16="http://schemas.microsoft.com/office/drawing/2014/main" id="{48FF6F1D-DA20-DCB3-901A-F66C479EC324}"/>
              </a:ext>
            </a:extLst>
          </p:cNvPr>
          <p:cNvSpPr txBox="1"/>
          <p:nvPr/>
        </p:nvSpPr>
        <p:spPr>
          <a:xfrm>
            <a:off x="838199" y="1710373"/>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CC0F4831-F2C0-7431-B91B-B8CA4D206158}"/>
              </a:ext>
            </a:extLst>
          </p:cNvPr>
          <p:cNvGrpSpPr/>
          <p:nvPr/>
        </p:nvGrpSpPr>
        <p:grpSpPr>
          <a:xfrm>
            <a:off x="10482691" y="492980"/>
            <a:ext cx="638195" cy="687318"/>
            <a:chOff x="9423796" y="9004961"/>
            <a:chExt cx="1256665" cy="1256665"/>
          </a:xfrm>
        </p:grpSpPr>
        <p:sp>
          <p:nvSpPr>
            <p:cNvPr id="6" name="object 5">
              <a:extLst>
                <a:ext uri="{FF2B5EF4-FFF2-40B4-BE49-F238E27FC236}">
                  <a16:creationId xmlns:a16="http://schemas.microsoft.com/office/drawing/2014/main" id="{97E2B7AD-FE7F-F3D7-3B0A-B117E378E6F5}"/>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F1D389D7-E6BF-C527-3D9E-64FD3C7710FD}"/>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7">
              <a:extLst>
                <a:ext uri="{FF2B5EF4-FFF2-40B4-BE49-F238E27FC236}">
                  <a16:creationId xmlns:a16="http://schemas.microsoft.com/office/drawing/2014/main" id="{AE07647D-500B-2A86-624B-3B9D7C24BEC9}"/>
                </a:ext>
              </a:extLst>
            </p:cNvPr>
            <p:cNvPicPr/>
            <p:nvPr/>
          </p:nvPicPr>
          <p:blipFill>
            <a:blip r:embed="rId2"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01F8B026-AE8C-02E4-0377-7AE8EC71F109}"/>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84336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9B4CAAC-4C0A-7B3B-07F8-65AFA9786157}"/>
              </a:ext>
            </a:extLst>
          </p:cNvPr>
          <p:cNvSpPr txBox="1"/>
          <p:nvPr/>
        </p:nvSpPr>
        <p:spPr>
          <a:xfrm>
            <a:off x="8264942" y="5365631"/>
            <a:ext cx="1005403" cy="1569660"/>
          </a:xfrm>
          <a:prstGeom prst="rect">
            <a:avLst/>
          </a:prstGeom>
          <a:noFill/>
        </p:spPr>
        <p:txBody>
          <a:bodyPr wrap="none" rtlCol="0">
            <a:spAutoFit/>
          </a:bodyPr>
          <a:lstStyle/>
          <a:p>
            <a:r>
              <a:rPr lang="cs-CZ" sz="9600" b="1" dirty="0">
                <a:solidFill>
                  <a:schemeClr val="bg1">
                    <a:lumMod val="95000"/>
                  </a:schemeClr>
                </a:solidFill>
              </a:rPr>
              <a:t>…</a:t>
            </a:r>
          </a:p>
        </p:txBody>
      </p:sp>
      <p:pic>
        <p:nvPicPr>
          <p:cNvPr id="4" name="Obrázek 3" descr="Obsah obrázku Lidská tvář, muž, text, oblečení&#10;&#10;Popis byl vytvořen automaticky">
            <a:extLst>
              <a:ext uri="{FF2B5EF4-FFF2-40B4-BE49-F238E27FC236}">
                <a16:creationId xmlns:a16="http://schemas.microsoft.com/office/drawing/2014/main" id="{B316D4F1-7DC7-F889-04DC-AF6536CBF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072" y="0"/>
            <a:ext cx="8524875" cy="6858000"/>
          </a:xfrm>
          <a:prstGeom prst="rect">
            <a:avLst/>
          </a:prstGeom>
        </p:spPr>
      </p:pic>
    </p:spTree>
    <p:extLst>
      <p:ext uri="{BB962C8B-B14F-4D97-AF65-F5344CB8AC3E}">
        <p14:creationId xmlns:p14="http://schemas.microsoft.com/office/powerpoint/2010/main" val="1156159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Písmo, snímek obrazovky, žlutá&#10;&#10;Popis byl vytvořen automaticky">
            <a:extLst>
              <a:ext uri="{FF2B5EF4-FFF2-40B4-BE49-F238E27FC236}">
                <a16:creationId xmlns:a16="http://schemas.microsoft.com/office/drawing/2014/main" id="{93DD3AA9-C59A-BCA5-01E6-BC2903F8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84" y="231913"/>
            <a:ext cx="3197087" cy="3197087"/>
          </a:xfrm>
          <a:prstGeom prst="rect">
            <a:avLst/>
          </a:prstGeom>
        </p:spPr>
      </p:pic>
      <p:pic>
        <p:nvPicPr>
          <p:cNvPr id="6" name="Obrázek 5" descr="Obsah obrázku text, snímek obrazovky, Písmo, číslo&#10;&#10;Popis byl vytvořen automaticky">
            <a:extLst>
              <a:ext uri="{FF2B5EF4-FFF2-40B4-BE49-F238E27FC236}">
                <a16:creationId xmlns:a16="http://schemas.microsoft.com/office/drawing/2014/main" id="{3EDC0146-4548-4238-5997-B645E9336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613" y="231913"/>
            <a:ext cx="3197087" cy="3197087"/>
          </a:xfrm>
          <a:prstGeom prst="rect">
            <a:avLst/>
          </a:prstGeom>
        </p:spPr>
      </p:pic>
      <p:pic>
        <p:nvPicPr>
          <p:cNvPr id="10" name="Obrázek 9" descr="Obsah obrázku oblečení, text, Lidská tvář, osoba&#10;&#10;Popis byl vytvořen automaticky">
            <a:extLst>
              <a:ext uri="{FF2B5EF4-FFF2-40B4-BE49-F238E27FC236}">
                <a16:creationId xmlns:a16="http://schemas.microsoft.com/office/drawing/2014/main" id="{8EA5823E-88FB-F822-B1AB-ED86D1549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042" y="231914"/>
            <a:ext cx="3197086" cy="3197086"/>
          </a:xfrm>
          <a:prstGeom prst="rect">
            <a:avLst/>
          </a:prstGeom>
        </p:spPr>
      </p:pic>
      <p:pic>
        <p:nvPicPr>
          <p:cNvPr id="16" name="Obrázek 15" descr="Obsah obrázku sud, osoba&#10;&#10;Popis byl vytvořen automaticky">
            <a:extLst>
              <a:ext uri="{FF2B5EF4-FFF2-40B4-BE49-F238E27FC236}">
                <a16:creationId xmlns:a16="http://schemas.microsoft.com/office/drawing/2014/main" id="{0A9D2B3C-3C50-5806-C503-8F2204612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183" y="3522894"/>
            <a:ext cx="3197087" cy="3197087"/>
          </a:xfrm>
          <a:prstGeom prst="rect">
            <a:avLst/>
          </a:prstGeom>
        </p:spPr>
      </p:pic>
      <p:pic>
        <p:nvPicPr>
          <p:cNvPr id="18" name="Obrázek 17" descr="Obsah obrázku text, Písmo, snímek obrazovky, žlutá&#10;&#10;Popis byl vytvořen automaticky">
            <a:extLst>
              <a:ext uri="{FF2B5EF4-FFF2-40B4-BE49-F238E27FC236}">
                <a16:creationId xmlns:a16="http://schemas.microsoft.com/office/drawing/2014/main" id="{27B96CF5-DA76-0643-D12D-0F243EDE5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8613" y="3522894"/>
            <a:ext cx="3197087" cy="3197087"/>
          </a:xfrm>
          <a:prstGeom prst="rect">
            <a:avLst/>
          </a:prstGeom>
        </p:spPr>
      </p:pic>
      <p:pic>
        <p:nvPicPr>
          <p:cNvPr id="20" name="Obrázek 19" descr="Obsah obrázku text, snímek obrazovky, žlutá, grafický design&#10;&#10;Popis byl vytvořen automaticky">
            <a:extLst>
              <a:ext uri="{FF2B5EF4-FFF2-40B4-BE49-F238E27FC236}">
                <a16:creationId xmlns:a16="http://schemas.microsoft.com/office/drawing/2014/main" id="{0ACCAB92-C5B0-B8AB-E505-47C29E62B0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4436" y="3522894"/>
            <a:ext cx="3197086" cy="3197086"/>
          </a:xfrm>
          <a:prstGeom prst="rect">
            <a:avLst/>
          </a:prstGeom>
        </p:spPr>
      </p:pic>
      <p:sp>
        <p:nvSpPr>
          <p:cNvPr id="2" name="TextovéPole 1">
            <a:extLst>
              <a:ext uri="{FF2B5EF4-FFF2-40B4-BE49-F238E27FC236}">
                <a16:creationId xmlns:a16="http://schemas.microsoft.com/office/drawing/2014/main" id="{91BB6D86-8A1C-B97B-BF7B-C8C18141D6A9}"/>
              </a:ext>
            </a:extLst>
          </p:cNvPr>
          <p:cNvSpPr txBox="1"/>
          <p:nvPr/>
        </p:nvSpPr>
        <p:spPr>
          <a:xfrm>
            <a:off x="500333" y="2355012"/>
            <a:ext cx="1005403" cy="1569660"/>
          </a:xfrm>
          <a:prstGeom prst="rect">
            <a:avLst/>
          </a:prstGeom>
          <a:noFill/>
        </p:spPr>
        <p:txBody>
          <a:bodyPr wrap="none" rtlCol="0">
            <a:spAutoFit/>
          </a:bodyPr>
          <a:lstStyle/>
          <a:p>
            <a:r>
              <a:rPr lang="cs-CZ" sz="9600" b="1" dirty="0">
                <a:solidFill>
                  <a:schemeClr val="bg1">
                    <a:lumMod val="95000"/>
                  </a:schemeClr>
                </a:solidFill>
              </a:rPr>
              <a:t>…</a:t>
            </a:r>
          </a:p>
        </p:txBody>
      </p:sp>
    </p:spTree>
    <p:extLst>
      <p:ext uri="{BB962C8B-B14F-4D97-AF65-F5344CB8AC3E}">
        <p14:creationId xmlns:p14="http://schemas.microsoft.com/office/powerpoint/2010/main" val="2999558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oblečení, osoba, text, boty&#10;&#10;Popis byl vytvořen automaticky">
            <a:extLst>
              <a:ext uri="{FF2B5EF4-FFF2-40B4-BE49-F238E27FC236}">
                <a16:creationId xmlns:a16="http://schemas.microsoft.com/office/drawing/2014/main" id="{A595311B-1E50-B0D6-4359-773B91401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619" y="0"/>
            <a:ext cx="6858000" cy="6858000"/>
          </a:xfrm>
          <a:prstGeom prst="rect">
            <a:avLst/>
          </a:prstGeom>
        </p:spPr>
      </p:pic>
    </p:spTree>
    <p:extLst>
      <p:ext uri="{BB962C8B-B14F-4D97-AF65-F5344CB8AC3E}">
        <p14:creationId xmlns:p14="http://schemas.microsoft.com/office/powerpoint/2010/main" val="355079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9B4CAAC-4C0A-7B3B-07F8-65AFA9786157}"/>
              </a:ext>
            </a:extLst>
          </p:cNvPr>
          <p:cNvSpPr txBox="1"/>
          <p:nvPr/>
        </p:nvSpPr>
        <p:spPr>
          <a:xfrm>
            <a:off x="8264942" y="5365631"/>
            <a:ext cx="1005403" cy="1569660"/>
          </a:xfrm>
          <a:prstGeom prst="rect">
            <a:avLst/>
          </a:prstGeom>
          <a:noFill/>
        </p:spPr>
        <p:txBody>
          <a:bodyPr wrap="none" rtlCol="0">
            <a:spAutoFit/>
          </a:bodyPr>
          <a:lstStyle/>
          <a:p>
            <a:r>
              <a:rPr lang="cs-CZ" sz="9600" b="1" dirty="0">
                <a:solidFill>
                  <a:schemeClr val="bg1">
                    <a:lumMod val="95000"/>
                  </a:schemeClr>
                </a:solidFill>
              </a:rPr>
              <a:t>…</a:t>
            </a:r>
          </a:p>
        </p:txBody>
      </p:sp>
      <p:pic>
        <p:nvPicPr>
          <p:cNvPr id="6" name="Obrázek 5" descr="Obsah obrázku text, Lidská tvář, muž, oblečení&#10;&#10;Popis byl vytvořen automaticky">
            <a:extLst>
              <a:ext uri="{FF2B5EF4-FFF2-40B4-BE49-F238E27FC236}">
                <a16:creationId xmlns:a16="http://schemas.microsoft.com/office/drawing/2014/main" id="{9105F78B-2A49-BBE5-C8ED-0FF6E2501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95" y="-157055"/>
            <a:ext cx="11499010" cy="8561828"/>
          </a:xfrm>
          <a:prstGeom prst="rect">
            <a:avLst/>
          </a:prstGeom>
        </p:spPr>
      </p:pic>
    </p:spTree>
    <p:extLst>
      <p:ext uri="{BB962C8B-B14F-4D97-AF65-F5344CB8AC3E}">
        <p14:creationId xmlns:p14="http://schemas.microsoft.com/office/powerpoint/2010/main" val="3131128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oblečení, osoba, muž, Sociální skupina&#10;&#10;Popis byl vytvořen automaticky">
            <a:extLst>
              <a:ext uri="{FF2B5EF4-FFF2-40B4-BE49-F238E27FC236}">
                <a16:creationId xmlns:a16="http://schemas.microsoft.com/office/drawing/2014/main" id="{CD83C8FD-0563-0821-DAE7-22FC554DD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231" y="-3145898"/>
            <a:ext cx="15217358" cy="10127568"/>
          </a:xfrm>
          <a:prstGeom prst="rect">
            <a:avLst/>
          </a:prstGeom>
        </p:spPr>
      </p:pic>
      <p:grpSp>
        <p:nvGrpSpPr>
          <p:cNvPr id="4" name="object 4">
            <a:extLst>
              <a:ext uri="{FF2B5EF4-FFF2-40B4-BE49-F238E27FC236}">
                <a16:creationId xmlns:a16="http://schemas.microsoft.com/office/drawing/2014/main" id="{EF299724-9807-C8AC-B3D2-13E65A1276F9}"/>
              </a:ext>
            </a:extLst>
          </p:cNvPr>
          <p:cNvGrpSpPr/>
          <p:nvPr/>
        </p:nvGrpSpPr>
        <p:grpSpPr>
          <a:xfrm>
            <a:off x="278416" y="241419"/>
            <a:ext cx="602484" cy="645898"/>
            <a:chOff x="9423796" y="9004961"/>
            <a:chExt cx="1256665" cy="1256665"/>
          </a:xfrm>
        </p:grpSpPr>
        <p:sp>
          <p:nvSpPr>
            <p:cNvPr id="5" name="object 5">
              <a:extLst>
                <a:ext uri="{FF2B5EF4-FFF2-40B4-BE49-F238E27FC236}">
                  <a16:creationId xmlns:a16="http://schemas.microsoft.com/office/drawing/2014/main" id="{60187120-45A3-F976-C383-E10F1290016C}"/>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endParaRPr/>
            </a:p>
          </p:txBody>
        </p:sp>
        <p:sp>
          <p:nvSpPr>
            <p:cNvPr id="6" name="object 6">
              <a:extLst>
                <a:ext uri="{FF2B5EF4-FFF2-40B4-BE49-F238E27FC236}">
                  <a16:creationId xmlns:a16="http://schemas.microsoft.com/office/drawing/2014/main" id="{FD996083-A714-82EB-DDA5-55B01E76D539}"/>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endParaRPr/>
            </a:p>
          </p:txBody>
        </p:sp>
        <p:pic>
          <p:nvPicPr>
            <p:cNvPr id="8" name="object 7">
              <a:extLst>
                <a:ext uri="{FF2B5EF4-FFF2-40B4-BE49-F238E27FC236}">
                  <a16:creationId xmlns:a16="http://schemas.microsoft.com/office/drawing/2014/main" id="{9FCAEE80-55F2-AC90-E1F5-3F7A1282EBF2}"/>
                </a:ext>
              </a:extLst>
            </p:cNvPr>
            <p:cNvPicPr/>
            <p:nvPr/>
          </p:nvPicPr>
          <p:blipFill>
            <a:blip r:embed="rId4" cstate="print"/>
            <a:stretch>
              <a:fillRect/>
            </a:stretch>
          </p:blipFill>
          <p:spPr>
            <a:xfrm>
              <a:off x="10373868" y="9574076"/>
              <a:ext cx="94499" cy="131859"/>
            </a:xfrm>
            <a:prstGeom prst="rect">
              <a:avLst/>
            </a:prstGeom>
          </p:spPr>
        </p:pic>
        <p:sp>
          <p:nvSpPr>
            <p:cNvPr id="9" name="object 8">
              <a:extLst>
                <a:ext uri="{FF2B5EF4-FFF2-40B4-BE49-F238E27FC236}">
                  <a16:creationId xmlns:a16="http://schemas.microsoft.com/office/drawing/2014/main" id="{E38477B2-B18D-32EA-39B0-BB814D878479}"/>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endParaRPr/>
            </a:p>
          </p:txBody>
        </p:sp>
      </p:grpSp>
      <p:sp>
        <p:nvSpPr>
          <p:cNvPr id="10" name="TextovéPole 9">
            <a:extLst>
              <a:ext uri="{FF2B5EF4-FFF2-40B4-BE49-F238E27FC236}">
                <a16:creationId xmlns:a16="http://schemas.microsoft.com/office/drawing/2014/main" id="{919E12A0-1E30-45A1-913B-52984E8D30D4}"/>
              </a:ext>
            </a:extLst>
          </p:cNvPr>
          <p:cNvSpPr txBox="1"/>
          <p:nvPr/>
        </p:nvSpPr>
        <p:spPr>
          <a:xfrm>
            <a:off x="358906" y="887317"/>
            <a:ext cx="11474187" cy="4893647"/>
          </a:xfrm>
          <a:prstGeom prst="rect">
            <a:avLst/>
          </a:prstGeom>
          <a:noFill/>
        </p:spPr>
        <p:txBody>
          <a:bodyPr wrap="square">
            <a:spAutoFit/>
          </a:bodyPr>
          <a:lstStyle/>
          <a:p>
            <a:pPr algn="ctr"/>
            <a:r>
              <a:rPr lang="cs-CZ" sz="9600" b="1" dirty="0">
                <a:solidFill>
                  <a:schemeClr val="bg1"/>
                </a:solidFill>
              </a:rPr>
              <a:t>#KonecLevnéPráce</a:t>
            </a:r>
          </a:p>
          <a:p>
            <a:pPr algn="ctr"/>
            <a:endParaRPr lang="cs-CZ" sz="7200" dirty="0">
              <a:solidFill>
                <a:schemeClr val="bg1"/>
              </a:solidFill>
            </a:endParaRPr>
          </a:p>
          <a:p>
            <a:pPr algn="ctr"/>
            <a:endParaRPr lang="cs-CZ" sz="7200" dirty="0">
              <a:solidFill>
                <a:schemeClr val="bg1"/>
              </a:solidFill>
            </a:endParaRPr>
          </a:p>
          <a:p>
            <a:pPr algn="ctr"/>
            <a:r>
              <a:rPr lang="cs-CZ" sz="7200" dirty="0">
                <a:solidFill>
                  <a:schemeClr val="bg1"/>
                </a:solidFill>
              </a:rPr>
              <a:t>…pokračujeme!</a:t>
            </a:r>
          </a:p>
        </p:txBody>
      </p:sp>
      <p:sp>
        <p:nvSpPr>
          <p:cNvPr id="11" name="TextovéPole 10">
            <a:extLst>
              <a:ext uri="{FF2B5EF4-FFF2-40B4-BE49-F238E27FC236}">
                <a16:creationId xmlns:a16="http://schemas.microsoft.com/office/drawing/2014/main" id="{C3EAE2EE-6ED1-19A0-9C6B-B6FE3B528CDC}"/>
              </a:ext>
            </a:extLst>
          </p:cNvPr>
          <p:cNvSpPr txBox="1"/>
          <p:nvPr/>
        </p:nvSpPr>
        <p:spPr>
          <a:xfrm>
            <a:off x="4015110" y="6151064"/>
            <a:ext cx="4161780" cy="523220"/>
          </a:xfrm>
          <a:prstGeom prst="rect">
            <a:avLst/>
          </a:prstGeom>
          <a:noFill/>
        </p:spPr>
        <p:txBody>
          <a:bodyPr wrap="none" rtlCol="0">
            <a:spAutoFit/>
          </a:bodyPr>
          <a:lstStyle/>
          <a:p>
            <a:r>
              <a:rPr lang="cs-CZ" sz="2800" b="1" dirty="0"/>
              <a:t>#</a:t>
            </a:r>
            <a:r>
              <a:rPr lang="cs-CZ" sz="2800" dirty="0">
                <a:solidFill>
                  <a:schemeClr val="bg1"/>
                </a:solidFill>
              </a:rPr>
              <a:t>OdboryVždyNaVašíStraně</a:t>
            </a:r>
          </a:p>
        </p:txBody>
      </p:sp>
    </p:spTree>
    <p:extLst>
      <p:ext uri="{BB962C8B-B14F-4D97-AF65-F5344CB8AC3E}">
        <p14:creationId xmlns:p14="http://schemas.microsoft.com/office/powerpoint/2010/main" val="4268124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BE674F8E-198C-404F-159E-4435ACC0D071}"/>
              </a:ext>
            </a:extLst>
          </p:cNvPr>
          <p:cNvSpPr>
            <a:spLocks noGrp="1"/>
          </p:cNvSpPr>
          <p:nvPr>
            <p:ph type="subTitle" idx="1"/>
          </p:nvPr>
        </p:nvSpPr>
        <p:spPr>
          <a:xfrm>
            <a:off x="728869" y="2967735"/>
            <a:ext cx="10442092" cy="1655762"/>
          </a:xfrm>
        </p:spPr>
        <p:txBody>
          <a:bodyPr>
            <a:normAutofit/>
          </a:bodyPr>
          <a:lstStyle/>
          <a:p>
            <a:r>
              <a:rPr lang="cs-CZ" dirty="0"/>
              <a:t>To je na společném rozhodnutí. </a:t>
            </a:r>
          </a:p>
          <a:p>
            <a:r>
              <a:rPr lang="cs-CZ" dirty="0"/>
              <a:t>Co si myslíte vy o možnosti dalších akcí? </a:t>
            </a:r>
          </a:p>
        </p:txBody>
      </p:sp>
      <p:sp>
        <p:nvSpPr>
          <p:cNvPr id="2" name="Nadpis 1">
            <a:extLst>
              <a:ext uri="{FF2B5EF4-FFF2-40B4-BE49-F238E27FC236}">
                <a16:creationId xmlns:a16="http://schemas.microsoft.com/office/drawing/2014/main" id="{F7F3A083-D89C-4120-2680-5F9AD0000082}"/>
              </a:ext>
            </a:extLst>
          </p:cNvPr>
          <p:cNvSpPr>
            <a:spLocks noGrp="1"/>
          </p:cNvSpPr>
          <p:nvPr>
            <p:ph type="title"/>
          </p:nvPr>
        </p:nvSpPr>
        <p:spPr/>
        <p:txBody>
          <a:bodyPr>
            <a:normAutofit/>
          </a:bodyPr>
          <a:lstStyle/>
          <a:p>
            <a:pPr>
              <a:lnSpc>
                <a:spcPct val="115000"/>
              </a:lnSpc>
            </a:pPr>
            <a:r>
              <a:rPr lang="cs-CZ" sz="4800" kern="100" cap="all" dirty="0">
                <a:effectLst/>
                <a:latin typeface="Myriad Pro Black"/>
                <a:ea typeface="Times New Roman" panose="02020603050405020304" pitchFamily="18" charset="0"/>
                <a:cs typeface="Times New Roman" panose="02020603050405020304" pitchFamily="18" charset="0"/>
              </a:rPr>
              <a:t>Chceme s tím něco dále dělat?</a:t>
            </a:r>
          </a:p>
        </p:txBody>
      </p:sp>
    </p:spTree>
    <p:extLst>
      <p:ext uri="{BB962C8B-B14F-4D97-AF65-F5344CB8AC3E}">
        <p14:creationId xmlns:p14="http://schemas.microsoft.com/office/powerpoint/2010/main" val="310238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a:xfrm>
            <a:off x="622538" y="3043361"/>
            <a:ext cx="10515599" cy="771278"/>
          </a:xfrm>
        </p:spPr>
        <p:txBody>
          <a:bodyPr>
            <a:normAutofit/>
          </a:bodyPr>
          <a:lstStyle/>
          <a:p>
            <a:pPr lvl="0">
              <a:lnSpc>
                <a:spcPct val="115000"/>
              </a:lnSpc>
              <a:spcBef>
                <a:spcPts val="1200"/>
              </a:spcBef>
              <a:spcAft>
                <a:spcPts val="1200"/>
              </a:spcAft>
            </a:pPr>
            <a:r>
              <a:rPr lang="cs-CZ" kern="100" cap="all" dirty="0">
                <a:effectLst/>
                <a:latin typeface="Myriad Pro Light" panose="020B0403030403020204"/>
                <a:ea typeface="Times New Roman" panose="02020603050405020304" pitchFamily="18" charset="0"/>
                <a:cs typeface="Times New Roman" panose="02020603050405020304" pitchFamily="18" charset="0"/>
              </a:rPr>
              <a:t>Mzdy, platy a inflace</a:t>
            </a:r>
            <a:endParaRPr lang="cs-CZ" kern="100" cap="all" dirty="0">
              <a:effectLst/>
              <a:latin typeface="Myriad Pro Blac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82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rmAutofit/>
          </a:bodyPr>
          <a:lstStyle/>
          <a:p>
            <a:pPr lvl="0">
              <a:lnSpc>
                <a:spcPct val="115000"/>
              </a:lnSpc>
              <a:spcBef>
                <a:spcPts val="1200"/>
              </a:spcBef>
              <a:spcAft>
                <a:spcPts val="1200"/>
              </a:spcAft>
            </a:pPr>
            <a:r>
              <a:rPr lang="cs-CZ" kern="100" cap="all" dirty="0">
                <a:effectLst/>
                <a:latin typeface="Myriad Pro Light" panose="020B0403030403020204"/>
                <a:ea typeface="Times New Roman" panose="02020603050405020304" pitchFamily="18" charset="0"/>
                <a:cs typeface="Times New Roman" panose="02020603050405020304" pitchFamily="18" charset="0"/>
              </a:rPr>
              <a:t>Mzdy, platy a inflace</a:t>
            </a:r>
            <a:endParaRPr lang="cs-CZ"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05286" y="2317684"/>
            <a:ext cx="10515600" cy="2737395"/>
          </a:xfrm>
        </p:spPr>
        <p:txBody>
          <a:bodyPr vert="horz" lIns="91440" tIns="45720" rIns="91440" bIns="45720" rtlCol="0" anchor="t">
            <a:normAutofit/>
          </a:bodyPr>
          <a:lstStyle/>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Celkový dopad tzv. konsolidačního balíčku (jeho tzv. legislativní i nelegislativní části) na zvýšení meziročního růstu spotřebitelských cen (inflaci) odhadujeme na cca 3 – 3,5 % (při celkovém odhadu inflace na rok 2024 cca 6 %).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kern="100" dirty="0">
                <a:effectLst/>
                <a:latin typeface="Myriad Pro Light" panose="020B0403030403020204"/>
                <a:ea typeface="Myriad Pro Light" panose="020B0403030403020204"/>
                <a:cs typeface="Times New Roman" panose="02020603050405020304" pitchFamily="18" charset="0"/>
              </a:rPr>
              <a:t>Jedná se o souhrnný proinflační vliv především těchto opatření: </a:t>
            </a:r>
            <a:r>
              <a:rPr lang="cs-CZ" sz="1800" b="1" kern="100" dirty="0">
                <a:effectLst/>
                <a:latin typeface="Myriad Pro Light" panose="020B0403030403020204"/>
                <a:ea typeface="Myriad Pro Light" panose="020B0403030403020204"/>
                <a:cs typeface="Times New Roman" panose="02020603050405020304" pitchFamily="18" charset="0"/>
              </a:rPr>
              <a:t>úprava sazeb DPH</a:t>
            </a:r>
            <a:r>
              <a:rPr lang="cs-CZ" sz="1800" kern="100" dirty="0">
                <a:effectLst/>
                <a:latin typeface="Myriad Pro Light" panose="020B0403030403020204"/>
                <a:ea typeface="Myriad Pro Light" panose="020B0403030403020204"/>
                <a:cs typeface="Times New Roman" panose="02020603050405020304" pitchFamily="18" charset="0"/>
              </a:rPr>
              <a:t>, </a:t>
            </a:r>
            <a:r>
              <a:rPr lang="cs-CZ" sz="1800" b="1" kern="100" dirty="0">
                <a:effectLst/>
                <a:latin typeface="Myriad Pro Light" panose="020B0403030403020204"/>
                <a:ea typeface="Myriad Pro Light" panose="020B0403030403020204"/>
                <a:cs typeface="Times New Roman" panose="02020603050405020304" pitchFamily="18" charset="0"/>
              </a:rPr>
              <a:t>zvýšení spotřebních daní u alkoholu a kuřiva</a:t>
            </a:r>
            <a:r>
              <a:rPr lang="cs-CZ" sz="1800" kern="100" dirty="0">
                <a:effectLst/>
                <a:latin typeface="Myriad Pro Light" panose="020B0403030403020204"/>
                <a:ea typeface="Myriad Pro Light" panose="020B0403030403020204"/>
                <a:cs typeface="Times New Roman" panose="02020603050405020304" pitchFamily="18" charset="0"/>
              </a:rPr>
              <a:t>, </a:t>
            </a:r>
            <a:r>
              <a:rPr lang="cs-CZ" sz="1800" b="1" kern="100" dirty="0">
                <a:effectLst/>
                <a:latin typeface="Myriad Pro Light" panose="020B0403030403020204"/>
                <a:ea typeface="Myriad Pro Light" panose="020B0403030403020204"/>
                <a:cs typeface="Times New Roman" panose="02020603050405020304" pitchFamily="18" charset="0"/>
              </a:rPr>
              <a:t>zvýšení ceny dálniční známky</a:t>
            </a:r>
            <a:r>
              <a:rPr lang="cs-CZ" sz="1800" kern="100" dirty="0">
                <a:effectLst/>
                <a:latin typeface="Myriad Pro Light" panose="020B0403030403020204"/>
                <a:ea typeface="Myriad Pro Light" panose="020B0403030403020204"/>
                <a:cs typeface="Times New Roman" panose="02020603050405020304" pitchFamily="18" charset="0"/>
              </a:rPr>
              <a:t>, </a:t>
            </a:r>
            <a:r>
              <a:rPr lang="cs-CZ" sz="1800" b="1" kern="100" dirty="0">
                <a:effectLst/>
                <a:latin typeface="Myriad Pro Light" panose="020B0403030403020204"/>
                <a:ea typeface="Myriad Pro Light" panose="020B0403030403020204"/>
                <a:cs typeface="Times New Roman" panose="02020603050405020304" pitchFamily="18" charset="0"/>
              </a:rPr>
              <a:t>snížení dotací u elektrické a tepelné energie </a:t>
            </a:r>
            <a:r>
              <a:rPr lang="cs-CZ" sz="1800" kern="100" dirty="0">
                <a:effectLst/>
                <a:latin typeface="Myriad Pro Light" panose="020B0403030403020204"/>
                <a:ea typeface="Myriad Pro Light" panose="020B0403030403020204"/>
                <a:cs typeface="Times New Roman" panose="02020603050405020304" pitchFamily="18" charset="0"/>
              </a:rPr>
              <a:t>(resp. znovuzavedení platby domácností za obnovitelné zdroje), </a:t>
            </a:r>
            <a:r>
              <a:rPr lang="cs-CZ" sz="1800" b="1" kern="100" dirty="0">
                <a:effectLst/>
                <a:latin typeface="Myriad Pro Light" panose="020B0403030403020204"/>
                <a:ea typeface="Myriad Pro Light" panose="020B0403030403020204"/>
                <a:cs typeface="Times New Roman" panose="02020603050405020304" pitchFamily="18" charset="0"/>
              </a:rPr>
              <a:t>vyvolané cenové dopady spojené s daňovými přesuny mezi státním a místními rozpočty</a:t>
            </a:r>
            <a:r>
              <a:rPr lang="cs-CZ" sz="1800" kern="100" dirty="0">
                <a:effectLst/>
                <a:latin typeface="Myriad Pro Light" panose="020B0403030403020204"/>
                <a:ea typeface="Myriad Pro Light" panose="020B0403030403020204"/>
                <a:cs typeface="Times New Roman" panose="02020603050405020304" pitchFamily="18" charset="0"/>
              </a:rPr>
              <a:t> (místní doprava, vodné, stočné, místní poplatky).  </a:t>
            </a:r>
            <a:endParaRPr lang="cs-CZ" sz="1800" kern="100" dirty="0">
              <a:effectLst/>
              <a:latin typeface="Myriad Pro" panose="020B0503030403020204"/>
              <a:ea typeface="Myriad Pro Light" panose="020B0403030403020204"/>
              <a:cs typeface="Times New Roman" panose="02020603050405020304" pitchFamily="18" charset="0"/>
            </a:endParaRPr>
          </a:p>
        </p:txBody>
      </p:sp>
      <p:grpSp>
        <p:nvGrpSpPr>
          <p:cNvPr id="4" name="object 4">
            <a:extLst>
              <a:ext uri="{FF2B5EF4-FFF2-40B4-BE49-F238E27FC236}">
                <a16:creationId xmlns:a16="http://schemas.microsoft.com/office/drawing/2014/main" id="{BF26F109-02A6-DBB8-AD28-13FFF4421ABB}"/>
              </a:ext>
            </a:extLst>
          </p:cNvPr>
          <p:cNvGrpSpPr/>
          <p:nvPr/>
        </p:nvGrpSpPr>
        <p:grpSpPr>
          <a:xfrm>
            <a:off x="10482691" y="492980"/>
            <a:ext cx="638195" cy="687318"/>
            <a:chOff x="9423796" y="9004961"/>
            <a:chExt cx="1256665" cy="1256665"/>
          </a:xfrm>
        </p:grpSpPr>
        <p:sp>
          <p:nvSpPr>
            <p:cNvPr id="5" name="object 5">
              <a:extLst>
                <a:ext uri="{FF2B5EF4-FFF2-40B4-BE49-F238E27FC236}">
                  <a16:creationId xmlns:a16="http://schemas.microsoft.com/office/drawing/2014/main" id="{916B080B-F742-A71C-EE63-AF553E429282}"/>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a:extLst>
                <a:ext uri="{FF2B5EF4-FFF2-40B4-BE49-F238E27FC236}">
                  <a16:creationId xmlns:a16="http://schemas.microsoft.com/office/drawing/2014/main" id="{D7B7F930-CCA1-13CD-5D5B-D915C37A2F6E}"/>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a:extLst>
                <a:ext uri="{FF2B5EF4-FFF2-40B4-BE49-F238E27FC236}">
                  <a16:creationId xmlns:a16="http://schemas.microsoft.com/office/drawing/2014/main" id="{24E3100C-ABE9-D2C3-2A4E-91FD0E225A60}"/>
                </a:ext>
              </a:extLst>
            </p:cNvPr>
            <p:cNvPicPr/>
            <p:nvPr/>
          </p:nvPicPr>
          <p:blipFill>
            <a:blip r:embed="rId2" cstate="print"/>
            <a:stretch>
              <a:fillRect/>
            </a:stretch>
          </p:blipFill>
          <p:spPr>
            <a:xfrm>
              <a:off x="10373868" y="9574076"/>
              <a:ext cx="94499" cy="131859"/>
            </a:xfrm>
            <a:prstGeom prst="rect">
              <a:avLst/>
            </a:prstGeom>
          </p:spPr>
        </p:pic>
        <p:sp>
          <p:nvSpPr>
            <p:cNvPr id="8" name="object 8">
              <a:extLst>
                <a:ext uri="{FF2B5EF4-FFF2-40B4-BE49-F238E27FC236}">
                  <a16:creationId xmlns:a16="http://schemas.microsoft.com/office/drawing/2014/main" id="{57E8883D-D936-8741-A450-D377AFF2630B}"/>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3830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rmAutofit/>
          </a:bodyPr>
          <a:lstStyle/>
          <a:p>
            <a:pPr lvl="0">
              <a:lnSpc>
                <a:spcPct val="115000"/>
              </a:lnSpc>
              <a:spcBef>
                <a:spcPts val="1200"/>
              </a:spcBef>
              <a:spcAft>
                <a:spcPts val="1200"/>
              </a:spcAft>
            </a:pPr>
            <a:r>
              <a:rPr lang="cs-CZ" kern="100" cap="all" dirty="0">
                <a:effectLst/>
                <a:latin typeface="Myriad Pro Light" panose="020B0403030403020204"/>
                <a:ea typeface="Times New Roman" panose="02020603050405020304" pitchFamily="18" charset="0"/>
                <a:cs typeface="Times New Roman" panose="02020603050405020304" pitchFamily="18" charset="0"/>
              </a:rPr>
              <a:t>Mzdy, platy a inflace</a:t>
            </a:r>
            <a:endParaRPr lang="cs-CZ"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22539" y="1817352"/>
            <a:ext cx="10515600" cy="4349496"/>
          </a:xfrm>
        </p:spPr>
        <p:txBody>
          <a:bodyPr vert="horz" lIns="91440" tIns="45720" rIns="91440" bIns="45720" rtlCol="0" anchor="t">
            <a:normAutofit lnSpcReduction="10000"/>
          </a:bodyPr>
          <a:lstStyle/>
          <a:p>
            <a:pPr algn="just">
              <a:lnSpc>
                <a:spcPct val="115000"/>
              </a:lnSpc>
              <a:spcAft>
                <a:spcPts val="800"/>
              </a:spcAft>
            </a:pPr>
            <a:r>
              <a:rPr lang="cs-CZ" sz="1800" b="1" kern="100" dirty="0">
                <a:effectLst/>
                <a:latin typeface="Myriad Pro Light" panose="020B0403030403020204"/>
                <a:ea typeface="Myriad Pro Light" panose="020B0403030403020204"/>
                <a:cs typeface="Times New Roman" panose="02020603050405020304" pitchFamily="18" charset="0"/>
              </a:rPr>
              <a:t>U průměrné měsíční mzdy</a:t>
            </a:r>
            <a:r>
              <a:rPr lang="cs-CZ" sz="1800" kern="100" dirty="0">
                <a:effectLst/>
                <a:latin typeface="Myriad Pro Light" panose="020B0403030403020204"/>
                <a:ea typeface="Myriad Pro Light" panose="020B0403030403020204"/>
                <a:cs typeface="Times New Roman" panose="02020603050405020304" pitchFamily="18" charset="0"/>
              </a:rPr>
              <a:t> (45 136 Kč) dojde vlivem působení přijatého konsolidačního balíčku) k poklesu její kupní síly o 1 354–1 579 Kč měsíčně tj. 16 248–18 957 ročně. Celkový pokles kupní síly průměrné měsíční mzdy v roce 2024 oproti roku 2023 se bude pohybovat okolo nuly. Nedojde ke kompenzaci dopadů inflace na reálnou hodnotu mezd za poslední období.</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b="1" kern="100" dirty="0">
                <a:effectLst/>
                <a:latin typeface="Myriad Pro Light" panose="020B0403030403020204"/>
                <a:ea typeface="Myriad Pro Light" panose="020B0403030403020204"/>
                <a:cs typeface="Times New Roman" panose="02020603050405020304" pitchFamily="18" charset="0"/>
              </a:rPr>
              <a:t>U průměrného měsíčního platu</a:t>
            </a:r>
            <a:r>
              <a:rPr lang="cs-CZ" sz="1800" kern="100" dirty="0">
                <a:effectLst/>
                <a:latin typeface="Myriad Pro Light" panose="020B0403030403020204"/>
                <a:ea typeface="Myriad Pro Light" panose="020B0403030403020204"/>
                <a:cs typeface="Times New Roman" panose="02020603050405020304" pitchFamily="18" charset="0"/>
              </a:rPr>
              <a:t> (45 406 Kč) dojde vlivem působení přijatého konsolidačního balíčku) k poklesu jeho kupní síly o 1 363–1 589 Kč měsíčně tj. 16 356–19 070 ročně. Celkový pokles kupní síly průměrného měsíčního platu v roce 2024 oproti roku 2023 dosáhne měsíčně hodnoty 3 577 Kč, ročně 42 935 Kč.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pPr>
            <a:r>
              <a:rPr lang="cs-CZ" sz="1800" kern="100" dirty="0">
                <a:effectLst/>
                <a:latin typeface="Myriad Pro Light" panose="020B0403030403020204"/>
                <a:ea typeface="Myriad Pro Light" panose="020B0403030403020204"/>
                <a:cs typeface="Times New Roman" panose="02020603050405020304" pitchFamily="18" charset="0"/>
              </a:rPr>
              <a:t>Odhad růstu mezd v roce 2024 převzat z odhadu Makroekonomické prognózy MF ČR. Pokud by se tato prognóza naplnila, znamenalo by to, že růst mezd v podnikatelské sféře v příštím roce by eliminoval očekávaný meziroční růst inflace.</a:t>
            </a:r>
          </a:p>
          <a:p>
            <a:pPr algn="just">
              <a:lnSpc>
                <a:spcPct val="115000"/>
              </a:lnSpc>
            </a:pPr>
            <a:r>
              <a:rPr lang="cs-CZ" sz="1800" kern="100" dirty="0">
                <a:effectLst/>
                <a:latin typeface="Myriad Pro Light" panose="020B0403030403020204"/>
                <a:ea typeface="Myriad Pro Light" panose="020B0403030403020204"/>
                <a:cs typeface="Times New Roman" panose="02020603050405020304" pitchFamily="18" charset="0"/>
              </a:rPr>
              <a:t>Při zohlednění celkové inflace očekávané ČMKOS na úrovni 6 % a nominálním poklesu platů o 2 %.</a:t>
            </a:r>
            <a:r>
              <a:rPr lang="cs-CZ" dirty="0"/>
              <a:t>	</a:t>
            </a:r>
          </a:p>
          <a:p>
            <a:pPr marL="0" lvl="0" indent="0">
              <a:buNone/>
            </a:pPr>
            <a:endParaRPr lang="en-US" dirty="0"/>
          </a:p>
        </p:txBody>
      </p:sp>
      <p:grpSp>
        <p:nvGrpSpPr>
          <p:cNvPr id="4" name="object 4">
            <a:extLst>
              <a:ext uri="{FF2B5EF4-FFF2-40B4-BE49-F238E27FC236}">
                <a16:creationId xmlns:a16="http://schemas.microsoft.com/office/drawing/2014/main" id="{FCF15741-7C0D-71A9-DB03-CEF6B5F58EBC}"/>
              </a:ext>
            </a:extLst>
          </p:cNvPr>
          <p:cNvGrpSpPr/>
          <p:nvPr/>
        </p:nvGrpSpPr>
        <p:grpSpPr>
          <a:xfrm>
            <a:off x="10482691" y="492980"/>
            <a:ext cx="638195" cy="687318"/>
            <a:chOff x="9423796" y="9004961"/>
            <a:chExt cx="1256665" cy="1256665"/>
          </a:xfrm>
        </p:grpSpPr>
        <p:sp>
          <p:nvSpPr>
            <p:cNvPr id="5" name="object 5">
              <a:extLst>
                <a:ext uri="{FF2B5EF4-FFF2-40B4-BE49-F238E27FC236}">
                  <a16:creationId xmlns:a16="http://schemas.microsoft.com/office/drawing/2014/main" id="{A59C125A-1587-7977-5D21-C416C015B9FA}"/>
                </a:ext>
              </a:extLst>
            </p:cNvPr>
            <p:cNvSpPr/>
            <p:nvPr/>
          </p:nvSpPr>
          <p:spPr>
            <a:xfrm>
              <a:off x="9423796" y="9004961"/>
              <a:ext cx="1256665" cy="1256665"/>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a:extLst>
                <a:ext uri="{FF2B5EF4-FFF2-40B4-BE49-F238E27FC236}">
                  <a16:creationId xmlns:a16="http://schemas.microsoft.com/office/drawing/2014/main" id="{C7491B15-18C3-64EC-FA10-864FBCBD0058}"/>
                </a:ext>
              </a:extLst>
            </p:cNvPr>
            <p:cNvSpPr/>
            <p:nvPr/>
          </p:nvSpPr>
          <p:spPr>
            <a:xfrm>
              <a:off x="10583843" y="9575490"/>
              <a:ext cx="66675" cy="62865"/>
            </a:xfrm>
            <a:custGeom>
              <a:avLst/>
              <a:gdLst/>
              <a:ahLst/>
              <a:cxnLst/>
              <a:rect l="l" t="t" r="r" b="b"/>
              <a:pathLst>
                <a:path w="66675" h="62865">
                  <a:moveTo>
                    <a:pt x="28386" y="0"/>
                  </a:moveTo>
                  <a:lnTo>
                    <a:pt x="15889" y="1553"/>
                  </a:lnTo>
                  <a:lnTo>
                    <a:pt x="7027" y="5730"/>
                  </a:lnTo>
                  <a:lnTo>
                    <a:pt x="1748" y="11756"/>
                  </a:lnTo>
                  <a:lnTo>
                    <a:pt x="0" y="18858"/>
                  </a:lnTo>
                  <a:lnTo>
                    <a:pt x="2073" y="27077"/>
                  </a:lnTo>
                  <a:lnTo>
                    <a:pt x="8548" y="33713"/>
                  </a:lnTo>
                  <a:lnTo>
                    <a:pt x="19803" y="39796"/>
                  </a:lnTo>
                  <a:lnTo>
                    <a:pt x="45157" y="49983"/>
                  </a:lnTo>
                  <a:lnTo>
                    <a:pt x="53173" y="53889"/>
                  </a:lnTo>
                  <a:lnTo>
                    <a:pt x="60290" y="58088"/>
                  </a:lnTo>
                  <a:lnTo>
                    <a:pt x="66532" y="62594"/>
                  </a:lnTo>
                  <a:lnTo>
                    <a:pt x="66532" y="8198"/>
                  </a:lnTo>
                  <a:lnTo>
                    <a:pt x="59645" y="5367"/>
                  </a:lnTo>
                  <a:lnTo>
                    <a:pt x="50934" y="2721"/>
                  </a:lnTo>
                  <a:lnTo>
                    <a:pt x="40485" y="764"/>
                  </a:lnTo>
                  <a:lnTo>
                    <a:pt x="28386" y="0"/>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a:extLst>
                <a:ext uri="{FF2B5EF4-FFF2-40B4-BE49-F238E27FC236}">
                  <a16:creationId xmlns:a16="http://schemas.microsoft.com/office/drawing/2014/main" id="{A0656CEC-16BB-D163-87E7-8D93EFD41C1B}"/>
                </a:ext>
              </a:extLst>
            </p:cNvPr>
            <p:cNvPicPr/>
            <p:nvPr/>
          </p:nvPicPr>
          <p:blipFill>
            <a:blip r:embed="rId2" cstate="print"/>
            <a:stretch>
              <a:fillRect/>
            </a:stretch>
          </p:blipFill>
          <p:spPr>
            <a:xfrm>
              <a:off x="10373868" y="9574076"/>
              <a:ext cx="94499" cy="131859"/>
            </a:xfrm>
            <a:prstGeom prst="rect">
              <a:avLst/>
            </a:prstGeom>
          </p:spPr>
        </p:pic>
        <p:sp>
          <p:nvSpPr>
            <p:cNvPr id="8" name="object 8">
              <a:extLst>
                <a:ext uri="{FF2B5EF4-FFF2-40B4-BE49-F238E27FC236}">
                  <a16:creationId xmlns:a16="http://schemas.microsoft.com/office/drawing/2014/main" id="{C0BAF42C-DA8E-96D0-2CCE-13CCAF65B61B}"/>
                </a:ext>
              </a:extLst>
            </p:cNvPr>
            <p:cNvSpPr/>
            <p:nvPr/>
          </p:nvSpPr>
          <p:spPr>
            <a:xfrm>
              <a:off x="9453717" y="9034896"/>
              <a:ext cx="1196975" cy="1196975"/>
            </a:xfrm>
            <a:custGeom>
              <a:avLst/>
              <a:gdLst/>
              <a:ahLst/>
              <a:cxnLst/>
              <a:rect l="l" t="t" r="r" b="b"/>
              <a:pathLst>
                <a:path w="1196975" h="1196975">
                  <a:moveTo>
                    <a:pt x="1196654" y="0"/>
                  </a:moveTo>
                  <a:lnTo>
                    <a:pt x="0" y="0"/>
                  </a:lnTo>
                  <a:lnTo>
                    <a:pt x="0" y="1196675"/>
                  </a:lnTo>
                  <a:lnTo>
                    <a:pt x="1196654" y="1196675"/>
                  </a:lnTo>
                  <a:lnTo>
                    <a:pt x="1196654" y="706125"/>
                  </a:lnTo>
                  <a:lnTo>
                    <a:pt x="389380" y="706125"/>
                  </a:lnTo>
                  <a:lnTo>
                    <a:pt x="344909" y="698659"/>
                  </a:lnTo>
                  <a:lnTo>
                    <a:pt x="312901" y="678023"/>
                  </a:lnTo>
                  <a:lnTo>
                    <a:pt x="293552" y="646955"/>
                  </a:lnTo>
                  <a:lnTo>
                    <a:pt x="287287" y="609551"/>
                  </a:lnTo>
                  <a:lnTo>
                    <a:pt x="287236" y="607251"/>
                  </a:lnTo>
                  <a:lnTo>
                    <a:pt x="295405" y="563865"/>
                  </a:lnTo>
                  <a:lnTo>
                    <a:pt x="318223" y="531409"/>
                  </a:lnTo>
                  <a:lnTo>
                    <a:pt x="352133" y="511457"/>
                  </a:lnTo>
                  <a:lnTo>
                    <a:pt x="393757" y="504644"/>
                  </a:lnTo>
                  <a:lnTo>
                    <a:pt x="965718" y="504644"/>
                  </a:lnTo>
                  <a:lnTo>
                    <a:pt x="968567" y="504078"/>
                  </a:lnTo>
                  <a:lnTo>
                    <a:pt x="1196654" y="504078"/>
                  </a:lnTo>
                  <a:lnTo>
                    <a:pt x="1196654" y="496833"/>
                  </a:lnTo>
                  <a:lnTo>
                    <a:pt x="365339" y="496833"/>
                  </a:lnTo>
                  <a:lnTo>
                    <a:pt x="336063" y="461179"/>
                  </a:lnTo>
                  <a:lnTo>
                    <a:pt x="1196654" y="461179"/>
                  </a:lnTo>
                  <a:lnTo>
                    <a:pt x="1196654" y="0"/>
                  </a:lnTo>
                  <a:close/>
                </a:path>
                <a:path w="1196975" h="1196975">
                  <a:moveTo>
                    <a:pt x="466836" y="662932"/>
                  </a:moveTo>
                  <a:lnTo>
                    <a:pt x="432908" y="662932"/>
                  </a:lnTo>
                  <a:lnTo>
                    <a:pt x="439253" y="697737"/>
                  </a:lnTo>
                  <a:lnTo>
                    <a:pt x="431477" y="700640"/>
                  </a:lnTo>
                  <a:lnTo>
                    <a:pt x="420211" y="703356"/>
                  </a:lnTo>
                  <a:lnTo>
                    <a:pt x="405997" y="705360"/>
                  </a:lnTo>
                  <a:lnTo>
                    <a:pt x="389380" y="706125"/>
                  </a:lnTo>
                  <a:lnTo>
                    <a:pt x="965384" y="706125"/>
                  </a:lnTo>
                  <a:lnTo>
                    <a:pt x="949515" y="702962"/>
                  </a:lnTo>
                  <a:lnTo>
                    <a:pt x="464289" y="702962"/>
                  </a:lnTo>
                  <a:lnTo>
                    <a:pt x="466836" y="662932"/>
                  </a:lnTo>
                  <a:close/>
                </a:path>
                <a:path w="1196975" h="1196975">
                  <a:moveTo>
                    <a:pt x="1196654" y="504078"/>
                  </a:moveTo>
                  <a:lnTo>
                    <a:pt x="968567" y="504078"/>
                  </a:lnTo>
                  <a:lnTo>
                    <a:pt x="1008380" y="511966"/>
                  </a:lnTo>
                  <a:lnTo>
                    <a:pt x="1037461" y="533345"/>
                  </a:lnTo>
                  <a:lnTo>
                    <a:pt x="1055291" y="564885"/>
                  </a:lnTo>
                  <a:lnTo>
                    <a:pt x="1061349" y="603259"/>
                  </a:lnTo>
                  <a:lnTo>
                    <a:pt x="1054411" y="646478"/>
                  </a:lnTo>
                  <a:lnTo>
                    <a:pt x="1034872" y="678832"/>
                  </a:lnTo>
                  <a:lnTo>
                    <a:pt x="1004581" y="699116"/>
                  </a:lnTo>
                  <a:lnTo>
                    <a:pt x="965384" y="706125"/>
                  </a:lnTo>
                  <a:lnTo>
                    <a:pt x="1196654" y="706125"/>
                  </a:lnTo>
                  <a:lnTo>
                    <a:pt x="1196654" y="705852"/>
                  </a:lnTo>
                  <a:lnTo>
                    <a:pt x="1138216" y="705852"/>
                  </a:lnTo>
                  <a:lnTo>
                    <a:pt x="1121704" y="704807"/>
                  </a:lnTo>
                  <a:lnTo>
                    <a:pt x="1106307" y="702047"/>
                  </a:lnTo>
                  <a:lnTo>
                    <a:pt x="1093033" y="698135"/>
                  </a:lnTo>
                  <a:lnTo>
                    <a:pt x="1082888" y="693633"/>
                  </a:lnTo>
                  <a:lnTo>
                    <a:pt x="1091841" y="657425"/>
                  </a:lnTo>
                  <a:lnTo>
                    <a:pt x="1169624" y="657425"/>
                  </a:lnTo>
                  <a:lnTo>
                    <a:pt x="1169874" y="657142"/>
                  </a:lnTo>
                  <a:lnTo>
                    <a:pt x="1171870" y="648461"/>
                  </a:lnTo>
                  <a:lnTo>
                    <a:pt x="1170050" y="640196"/>
                  </a:lnTo>
                  <a:lnTo>
                    <a:pt x="1164287" y="633304"/>
                  </a:lnTo>
                  <a:lnTo>
                    <a:pt x="1154125" y="627171"/>
                  </a:lnTo>
                  <a:lnTo>
                    <a:pt x="1139106" y="621185"/>
                  </a:lnTo>
                  <a:lnTo>
                    <a:pt x="1116988" y="611237"/>
                  </a:lnTo>
                  <a:lnTo>
                    <a:pt x="1099967" y="598511"/>
                  </a:lnTo>
                  <a:lnTo>
                    <a:pt x="1089035" y="582631"/>
                  </a:lnTo>
                  <a:lnTo>
                    <a:pt x="1085181" y="563218"/>
                  </a:lnTo>
                  <a:lnTo>
                    <a:pt x="1090290" y="540003"/>
                  </a:lnTo>
                  <a:lnTo>
                    <a:pt x="1104963" y="521446"/>
                  </a:lnTo>
                  <a:lnTo>
                    <a:pt x="1128224" y="509142"/>
                  </a:lnTo>
                  <a:lnTo>
                    <a:pt x="1159095" y="504686"/>
                  </a:lnTo>
                  <a:lnTo>
                    <a:pt x="1196654" y="504686"/>
                  </a:lnTo>
                  <a:lnTo>
                    <a:pt x="1196654" y="504078"/>
                  </a:lnTo>
                  <a:close/>
                </a:path>
                <a:path w="1196975" h="1196975">
                  <a:moveTo>
                    <a:pt x="1196654" y="688513"/>
                  </a:moveTo>
                  <a:lnTo>
                    <a:pt x="1185753" y="695710"/>
                  </a:lnTo>
                  <a:lnTo>
                    <a:pt x="1172422" y="701172"/>
                  </a:lnTo>
                  <a:lnTo>
                    <a:pt x="1156597" y="704639"/>
                  </a:lnTo>
                  <a:lnTo>
                    <a:pt x="1138216" y="705852"/>
                  </a:lnTo>
                  <a:lnTo>
                    <a:pt x="1196654" y="705852"/>
                  </a:lnTo>
                  <a:lnTo>
                    <a:pt x="1196654" y="688513"/>
                  </a:lnTo>
                  <a:close/>
                </a:path>
                <a:path w="1196975" h="1196975">
                  <a:moveTo>
                    <a:pt x="512644" y="547857"/>
                  </a:moveTo>
                  <a:lnTo>
                    <a:pt x="512099" y="547868"/>
                  </a:lnTo>
                  <a:lnTo>
                    <a:pt x="510547" y="590788"/>
                  </a:lnTo>
                  <a:lnTo>
                    <a:pt x="509705" y="611237"/>
                  </a:lnTo>
                  <a:lnTo>
                    <a:pt x="508916" y="628755"/>
                  </a:lnTo>
                  <a:lnTo>
                    <a:pt x="505167" y="702962"/>
                  </a:lnTo>
                  <a:lnTo>
                    <a:pt x="637069" y="702962"/>
                  </a:lnTo>
                  <a:lnTo>
                    <a:pt x="636933" y="699779"/>
                  </a:lnTo>
                  <a:lnTo>
                    <a:pt x="551250" y="699779"/>
                  </a:lnTo>
                  <a:lnTo>
                    <a:pt x="530392" y="624389"/>
                  </a:lnTo>
                  <a:lnTo>
                    <a:pt x="525612" y="606243"/>
                  </a:lnTo>
                  <a:lnTo>
                    <a:pt x="520848" y="586442"/>
                  </a:lnTo>
                  <a:lnTo>
                    <a:pt x="516535" y="566978"/>
                  </a:lnTo>
                  <a:lnTo>
                    <a:pt x="512644" y="547857"/>
                  </a:lnTo>
                  <a:close/>
                </a:path>
                <a:path w="1196975" h="1196975">
                  <a:moveTo>
                    <a:pt x="713988" y="507555"/>
                  </a:moveTo>
                  <a:lnTo>
                    <a:pt x="669539" y="507555"/>
                  </a:lnTo>
                  <a:lnTo>
                    <a:pt x="679968" y="702962"/>
                  </a:lnTo>
                  <a:lnTo>
                    <a:pt x="822393" y="702962"/>
                  </a:lnTo>
                  <a:lnTo>
                    <a:pt x="713988" y="702941"/>
                  </a:lnTo>
                  <a:lnTo>
                    <a:pt x="713988" y="507555"/>
                  </a:lnTo>
                  <a:close/>
                </a:path>
                <a:path w="1196975" h="1196975">
                  <a:moveTo>
                    <a:pt x="951055" y="507555"/>
                  </a:moveTo>
                  <a:lnTo>
                    <a:pt x="816017" y="507555"/>
                  </a:lnTo>
                  <a:lnTo>
                    <a:pt x="870517" y="507597"/>
                  </a:lnTo>
                  <a:lnTo>
                    <a:pt x="805870" y="590788"/>
                  </a:lnTo>
                  <a:lnTo>
                    <a:pt x="873701" y="702941"/>
                  </a:lnTo>
                  <a:lnTo>
                    <a:pt x="822393" y="702962"/>
                  </a:lnTo>
                  <a:lnTo>
                    <a:pt x="949515" y="702962"/>
                  </a:lnTo>
                  <a:lnTo>
                    <a:pt x="926680" y="698412"/>
                  </a:lnTo>
                  <a:lnTo>
                    <a:pt x="897793" y="677249"/>
                  </a:lnTo>
                  <a:lnTo>
                    <a:pt x="879726" y="645597"/>
                  </a:lnTo>
                  <a:lnTo>
                    <a:pt x="873613" y="607251"/>
                  </a:lnTo>
                  <a:lnTo>
                    <a:pt x="873629" y="605529"/>
                  </a:lnTo>
                  <a:lnTo>
                    <a:pt x="880267" y="565723"/>
                  </a:lnTo>
                  <a:lnTo>
                    <a:pt x="899502" y="533288"/>
                  </a:lnTo>
                  <a:lnTo>
                    <a:pt x="929498" y="511834"/>
                  </a:lnTo>
                  <a:lnTo>
                    <a:pt x="951055" y="507555"/>
                  </a:lnTo>
                  <a:close/>
                </a:path>
                <a:path w="1196975" h="1196975">
                  <a:moveTo>
                    <a:pt x="774248" y="618578"/>
                  </a:moveTo>
                  <a:lnTo>
                    <a:pt x="757777" y="639184"/>
                  </a:lnTo>
                  <a:lnTo>
                    <a:pt x="757777" y="702941"/>
                  </a:lnTo>
                  <a:lnTo>
                    <a:pt x="822381" y="702941"/>
                  </a:lnTo>
                  <a:lnTo>
                    <a:pt x="774248" y="618578"/>
                  </a:lnTo>
                  <a:close/>
                </a:path>
                <a:path w="1196975" h="1196975">
                  <a:moveTo>
                    <a:pt x="632137" y="547857"/>
                  </a:moveTo>
                  <a:lnTo>
                    <a:pt x="631572" y="547868"/>
                  </a:lnTo>
                  <a:lnTo>
                    <a:pt x="626390" y="567322"/>
                  </a:lnTo>
                  <a:lnTo>
                    <a:pt x="620968" y="586442"/>
                  </a:lnTo>
                  <a:lnTo>
                    <a:pt x="614577" y="607615"/>
                  </a:lnTo>
                  <a:lnTo>
                    <a:pt x="608986" y="625255"/>
                  </a:lnTo>
                  <a:lnTo>
                    <a:pt x="585762" y="699758"/>
                  </a:lnTo>
                  <a:lnTo>
                    <a:pt x="551250" y="699779"/>
                  </a:lnTo>
                  <a:lnTo>
                    <a:pt x="636933" y="699779"/>
                  </a:lnTo>
                  <a:lnTo>
                    <a:pt x="633890" y="628755"/>
                  </a:lnTo>
                  <a:lnTo>
                    <a:pt x="633285" y="611237"/>
                  </a:lnTo>
                  <a:lnTo>
                    <a:pt x="632671" y="589452"/>
                  </a:lnTo>
                  <a:lnTo>
                    <a:pt x="632351" y="572495"/>
                  </a:lnTo>
                  <a:lnTo>
                    <a:pt x="632245" y="563218"/>
                  </a:lnTo>
                  <a:lnTo>
                    <a:pt x="632137" y="547857"/>
                  </a:lnTo>
                  <a:close/>
                </a:path>
                <a:path w="1196975" h="1196975">
                  <a:moveTo>
                    <a:pt x="1169624" y="657425"/>
                  </a:moveTo>
                  <a:lnTo>
                    <a:pt x="1091841" y="657425"/>
                  </a:lnTo>
                  <a:lnTo>
                    <a:pt x="1101734" y="661909"/>
                  </a:lnTo>
                  <a:lnTo>
                    <a:pt x="1113612" y="665812"/>
                  </a:lnTo>
                  <a:lnTo>
                    <a:pt x="1126853" y="668568"/>
                  </a:lnTo>
                  <a:lnTo>
                    <a:pt x="1140834" y="669613"/>
                  </a:lnTo>
                  <a:lnTo>
                    <a:pt x="1154244" y="668100"/>
                  </a:lnTo>
                  <a:lnTo>
                    <a:pt x="1163961" y="663816"/>
                  </a:lnTo>
                  <a:lnTo>
                    <a:pt x="1169624" y="657425"/>
                  </a:lnTo>
                  <a:close/>
                </a:path>
                <a:path w="1196975" h="1196975">
                  <a:moveTo>
                    <a:pt x="395485" y="540894"/>
                  </a:moveTo>
                  <a:lnTo>
                    <a:pt x="371115" y="544877"/>
                  </a:lnTo>
                  <a:lnTo>
                    <a:pt x="351421" y="556912"/>
                  </a:lnTo>
                  <a:lnTo>
                    <a:pt x="338256" y="577102"/>
                  </a:lnTo>
                  <a:lnTo>
                    <a:pt x="333480" y="605529"/>
                  </a:lnTo>
                  <a:lnTo>
                    <a:pt x="337708" y="632021"/>
                  </a:lnTo>
                  <a:lnTo>
                    <a:pt x="349955" y="652104"/>
                  </a:lnTo>
                  <a:lnTo>
                    <a:pt x="369540" y="664858"/>
                  </a:lnTo>
                  <a:lnTo>
                    <a:pt x="395788" y="669340"/>
                  </a:lnTo>
                  <a:lnTo>
                    <a:pt x="406071" y="668872"/>
                  </a:lnTo>
                  <a:lnTo>
                    <a:pt x="416084" y="667558"/>
                  </a:lnTo>
                  <a:lnTo>
                    <a:pt x="425229" y="665533"/>
                  </a:lnTo>
                  <a:lnTo>
                    <a:pt x="432908" y="662932"/>
                  </a:lnTo>
                  <a:lnTo>
                    <a:pt x="466836" y="662932"/>
                  </a:lnTo>
                  <a:lnTo>
                    <a:pt x="474139" y="548140"/>
                  </a:lnTo>
                  <a:lnTo>
                    <a:pt x="432594" y="548140"/>
                  </a:lnTo>
                  <a:lnTo>
                    <a:pt x="425380" y="545429"/>
                  </a:lnTo>
                  <a:lnTo>
                    <a:pt x="416776" y="543111"/>
                  </a:lnTo>
                  <a:lnTo>
                    <a:pt x="406803" y="541496"/>
                  </a:lnTo>
                  <a:lnTo>
                    <a:pt x="395485" y="540894"/>
                  </a:lnTo>
                  <a:close/>
                </a:path>
                <a:path w="1196975" h="1196975">
                  <a:moveTo>
                    <a:pt x="611531" y="507555"/>
                  </a:moveTo>
                  <a:lnTo>
                    <a:pt x="535575" y="507555"/>
                  </a:lnTo>
                  <a:lnTo>
                    <a:pt x="554726" y="572788"/>
                  </a:lnTo>
                  <a:lnTo>
                    <a:pt x="559380" y="590029"/>
                  </a:lnTo>
                  <a:lnTo>
                    <a:pt x="563738" y="607615"/>
                  </a:lnTo>
                  <a:lnTo>
                    <a:pt x="567721" y="625255"/>
                  </a:lnTo>
                  <a:lnTo>
                    <a:pt x="571249" y="642661"/>
                  </a:lnTo>
                  <a:lnTo>
                    <a:pt x="572422" y="642682"/>
                  </a:lnTo>
                  <a:lnTo>
                    <a:pt x="576578" y="625218"/>
                  </a:lnTo>
                  <a:lnTo>
                    <a:pt x="581148" y="607251"/>
                  </a:lnTo>
                  <a:lnTo>
                    <a:pt x="586103" y="589069"/>
                  </a:lnTo>
                  <a:lnTo>
                    <a:pt x="590966" y="572495"/>
                  </a:lnTo>
                  <a:lnTo>
                    <a:pt x="611531" y="507555"/>
                  </a:lnTo>
                  <a:close/>
                </a:path>
                <a:path w="1196975" h="1196975">
                  <a:moveTo>
                    <a:pt x="816017" y="507555"/>
                  </a:moveTo>
                  <a:lnTo>
                    <a:pt x="757777" y="507555"/>
                  </a:lnTo>
                  <a:lnTo>
                    <a:pt x="757777" y="593971"/>
                  </a:lnTo>
                  <a:lnTo>
                    <a:pt x="758301" y="593971"/>
                  </a:lnTo>
                  <a:lnTo>
                    <a:pt x="761617" y="588411"/>
                  </a:lnTo>
                  <a:lnTo>
                    <a:pt x="765012" y="583017"/>
                  </a:lnTo>
                  <a:lnTo>
                    <a:pt x="768460" y="577731"/>
                  </a:lnTo>
                  <a:lnTo>
                    <a:pt x="771934" y="572495"/>
                  </a:lnTo>
                  <a:lnTo>
                    <a:pt x="816017" y="507555"/>
                  </a:lnTo>
                  <a:close/>
                </a:path>
                <a:path w="1196975" h="1196975">
                  <a:moveTo>
                    <a:pt x="965718" y="504644"/>
                  </a:moveTo>
                  <a:lnTo>
                    <a:pt x="393757" y="504644"/>
                  </a:lnTo>
                  <a:lnTo>
                    <a:pt x="409835" y="505411"/>
                  </a:lnTo>
                  <a:lnTo>
                    <a:pt x="423476" y="507385"/>
                  </a:lnTo>
                  <a:lnTo>
                    <a:pt x="434294" y="510163"/>
                  </a:lnTo>
                  <a:lnTo>
                    <a:pt x="441902" y="513345"/>
                  </a:lnTo>
                  <a:lnTo>
                    <a:pt x="432594" y="548140"/>
                  </a:lnTo>
                  <a:lnTo>
                    <a:pt x="474139" y="548140"/>
                  </a:lnTo>
                  <a:lnTo>
                    <a:pt x="476718" y="507597"/>
                  </a:lnTo>
                  <a:lnTo>
                    <a:pt x="951055" y="507555"/>
                  </a:lnTo>
                  <a:lnTo>
                    <a:pt x="965718" y="504644"/>
                  </a:lnTo>
                  <a:close/>
                </a:path>
                <a:path w="1196975" h="1196975">
                  <a:moveTo>
                    <a:pt x="1196654" y="504686"/>
                  </a:moveTo>
                  <a:lnTo>
                    <a:pt x="1159095" y="504686"/>
                  </a:lnTo>
                  <a:lnTo>
                    <a:pt x="1170073" y="505064"/>
                  </a:lnTo>
                  <a:lnTo>
                    <a:pt x="1179924" y="506129"/>
                  </a:lnTo>
                  <a:lnTo>
                    <a:pt x="1188751" y="507773"/>
                  </a:lnTo>
                  <a:lnTo>
                    <a:pt x="1196654" y="509890"/>
                  </a:lnTo>
                  <a:lnTo>
                    <a:pt x="1196654" y="504686"/>
                  </a:lnTo>
                  <a:close/>
                </a:path>
                <a:path w="1196975" h="1196975">
                  <a:moveTo>
                    <a:pt x="1196654" y="461179"/>
                  </a:moveTo>
                  <a:lnTo>
                    <a:pt x="427390" y="461179"/>
                  </a:lnTo>
                  <a:lnTo>
                    <a:pt x="398375" y="496833"/>
                  </a:lnTo>
                  <a:lnTo>
                    <a:pt x="1196654" y="496833"/>
                  </a:lnTo>
                  <a:lnTo>
                    <a:pt x="1196654" y="461179"/>
                  </a:lnTo>
                  <a:close/>
                </a:path>
                <a:path w="1196975" h="1196975">
                  <a:moveTo>
                    <a:pt x="396647" y="461179"/>
                  </a:moveTo>
                  <a:lnTo>
                    <a:pt x="367088" y="461179"/>
                  </a:lnTo>
                  <a:lnTo>
                    <a:pt x="381580" y="479147"/>
                  </a:lnTo>
                  <a:lnTo>
                    <a:pt x="382155" y="479126"/>
                  </a:lnTo>
                  <a:lnTo>
                    <a:pt x="396647" y="461179"/>
                  </a:lnTo>
                  <a:close/>
                </a:path>
              </a:pathLst>
            </a:custGeom>
            <a:solidFill>
              <a:srgbClr val="D10A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5074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2BA4832C-3297-7F98-AC2A-196EC116BE8A}"/>
              </a:ext>
            </a:extLst>
          </p:cNvPr>
          <p:cNvPicPr>
            <a:picLocks noChangeAspect="1"/>
          </p:cNvPicPr>
          <p:nvPr/>
        </p:nvPicPr>
        <p:blipFill>
          <a:blip r:embed="rId2"/>
          <a:stretch>
            <a:fillRect/>
          </a:stretch>
        </p:blipFill>
        <p:spPr>
          <a:xfrm>
            <a:off x="-18345" y="858982"/>
            <a:ext cx="12260285" cy="4535054"/>
          </a:xfrm>
          <a:prstGeom prst="rect">
            <a:avLst/>
          </a:prstGeom>
        </p:spPr>
      </p:pic>
      <p:sp>
        <p:nvSpPr>
          <p:cNvPr id="5" name="TextovéPole 4">
            <a:extLst>
              <a:ext uri="{FF2B5EF4-FFF2-40B4-BE49-F238E27FC236}">
                <a16:creationId xmlns:a16="http://schemas.microsoft.com/office/drawing/2014/main" id="{0C262A07-D584-057C-C1DF-A2A689E7E3BC}"/>
              </a:ext>
            </a:extLst>
          </p:cNvPr>
          <p:cNvSpPr txBox="1"/>
          <p:nvPr/>
        </p:nvSpPr>
        <p:spPr>
          <a:xfrm>
            <a:off x="2907103" y="5063706"/>
            <a:ext cx="1005403" cy="1569660"/>
          </a:xfrm>
          <a:prstGeom prst="rect">
            <a:avLst/>
          </a:prstGeom>
          <a:noFill/>
        </p:spPr>
        <p:txBody>
          <a:bodyPr wrap="none" rtlCol="0">
            <a:spAutoFit/>
          </a:bodyPr>
          <a:lstStyle/>
          <a:p>
            <a:r>
              <a:rPr lang="cs-CZ" sz="9600" b="1" dirty="0">
                <a:solidFill>
                  <a:schemeClr val="bg1">
                    <a:lumMod val="95000"/>
                  </a:schemeClr>
                </a:solidFill>
              </a:rPr>
              <a:t>…</a:t>
            </a:r>
          </a:p>
        </p:txBody>
      </p:sp>
    </p:spTree>
    <p:extLst>
      <p:ext uri="{BB962C8B-B14F-4D97-AF65-F5344CB8AC3E}">
        <p14:creationId xmlns:p14="http://schemas.microsoft.com/office/powerpoint/2010/main" val="281949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a:xfrm>
            <a:off x="838200" y="3043361"/>
            <a:ext cx="10515599" cy="771278"/>
          </a:xfrm>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19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CD5B6-52E4-4BE9-70C8-5465C44E1C21}"/>
              </a:ext>
            </a:extLst>
          </p:cNvPr>
          <p:cNvSpPr>
            <a:spLocks noGrp="1"/>
          </p:cNvSpPr>
          <p:nvPr>
            <p:ph type="title"/>
          </p:nvPr>
        </p:nvSpPr>
        <p:spPr/>
        <p:txBody>
          <a:bodyPr>
            <a:noAutofit/>
          </a:bodyPr>
          <a:lstStyle/>
          <a:p>
            <a:pPr lvl="0">
              <a:lnSpc>
                <a:spcPct val="115000"/>
              </a:lnSpc>
              <a:spcBef>
                <a:spcPts val="1200"/>
              </a:spcBef>
              <a:spcAft>
                <a:spcPts val="1200"/>
              </a:spcAft>
            </a:pPr>
            <a:r>
              <a:rPr lang="cs-CZ" b="1" kern="100" cap="all" dirty="0">
                <a:effectLst/>
                <a:latin typeface="Myriad Pro Light" panose="020B0403030403020204"/>
                <a:ea typeface="Times New Roman" panose="02020603050405020304" pitchFamily="18" charset="0"/>
                <a:cs typeface="Times New Roman" panose="02020603050405020304" pitchFamily="18" charset="0"/>
              </a:rPr>
              <a:t>Konsolidační balíček – dopady na zaměstnance a jeho rodinu</a:t>
            </a:r>
            <a:endParaRPr lang="cs-CZ" b="1" kern="100" cap="all" dirty="0">
              <a:effectLst/>
              <a:latin typeface="Myriad Pro Black"/>
              <a:ea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B78AB6B-BFFB-40E1-16CE-2C78DCBF6ED5}"/>
              </a:ext>
            </a:extLst>
          </p:cNvPr>
          <p:cNvSpPr>
            <a:spLocks noGrp="1"/>
          </p:cNvSpPr>
          <p:nvPr>
            <p:ph idx="1"/>
          </p:nvPr>
        </p:nvSpPr>
        <p:spPr>
          <a:xfrm>
            <a:off x="657044" y="2395321"/>
            <a:ext cx="10515600" cy="4349496"/>
          </a:xfrm>
        </p:spPr>
        <p:txBody>
          <a:bodyPr vert="horz" lIns="91440" tIns="45720" rIns="91440" bIns="45720" rtlCol="0" anchor="t">
            <a:normAutofit/>
          </a:bodyPr>
          <a:lstStyle/>
          <a:p>
            <a:pPr marL="0" indent="0" algn="just">
              <a:lnSpc>
                <a:spcPct val="115000"/>
              </a:lnSpc>
              <a:spcAft>
                <a:spcPts val="800"/>
              </a:spcAft>
              <a:buNone/>
            </a:pPr>
            <a:r>
              <a:rPr lang="cs-CZ" sz="1800" kern="100" dirty="0">
                <a:effectLst/>
                <a:latin typeface="Myriad Pro Light" panose="020B0403030403020204"/>
                <a:ea typeface="Myriad Pro Light" panose="020B0403030403020204"/>
                <a:cs typeface="Times New Roman" panose="02020603050405020304" pitchFamily="18" charset="0"/>
              </a:rPr>
              <a:t>Vládní konsolidační balíček jednoznačně dopadne zejména na zaměstnance a rodiny. Současně opatření uvedená v konsolidačním balíčku jsou proinflační. </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Konsolidační balíček současně:</a:t>
            </a:r>
            <a:endParaRPr lang="cs-CZ" sz="1800" kern="100" dirty="0">
              <a:effectLst/>
              <a:latin typeface="Myriad Pro" panose="020B0503030403020204"/>
              <a:ea typeface="Myriad Pro Light" panose="020B0403030403020204"/>
              <a:cs typeface="Times New Roman" panose="02020603050405020304" pitchFamily="18" charset="0"/>
            </a:endParaRPr>
          </a:p>
          <a:p>
            <a:pPr marL="342900" lvl="0" indent="-342900" algn="just">
              <a:lnSpc>
                <a:spcPct val="115000"/>
              </a:lnSpc>
              <a:buFont typeface="Symbol" panose="05050102010706020507" pitchFamily="18" charset="2"/>
              <a:buChar char=""/>
            </a:pPr>
            <a:r>
              <a:rPr lang="cs-CZ" sz="1800" kern="100" dirty="0">
                <a:effectLst/>
                <a:latin typeface="Myriad Pro Light" panose="020B0403030403020204"/>
                <a:ea typeface="Myriad Pro Light" panose="020B0403030403020204"/>
                <a:cs typeface="Times New Roman" panose="02020603050405020304" pitchFamily="18" charset="0"/>
              </a:rPr>
              <a:t>zvýší průměrné odvodové zatížení práce o 0,45 procentního bodu pro téměř 95 % zaměstnanců, </a:t>
            </a:r>
            <a:endParaRPr lang="cs-CZ" sz="1800" kern="100" dirty="0">
              <a:effectLst/>
              <a:latin typeface="Myriad Pro" panose="020B0503030403020204"/>
              <a:ea typeface="Myriad Pro Light" panose="020B0403030403020204"/>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cs-CZ" sz="1800" kern="100" dirty="0">
                <a:effectLst/>
                <a:latin typeface="Myriad Pro Light" panose="020B0403030403020204"/>
                <a:ea typeface="Myriad Pro Light" panose="020B0403030403020204"/>
                <a:cs typeface="Times New Roman" panose="02020603050405020304" pitchFamily="18" charset="0"/>
              </a:rPr>
              <a:t>nejvíce se změny dotknou zaměstnanců s příjmy kolem 30 tisíc korun měsíčně, kteří zároveň přijdou o slevu na manžela či manželku s nízkými příjmy. Těmto zaměstnancům vzroste odvodové zatížení o více než 5 procentních bodů.</a:t>
            </a:r>
            <a:endParaRPr lang="cs-CZ" sz="1800" kern="100" dirty="0">
              <a:effectLst/>
              <a:latin typeface="Myriad Pro" panose="020B0503030403020204"/>
              <a:ea typeface="Myriad Pro Light" panose="020B0403030403020204"/>
              <a:cs typeface="Times New Roman" panose="02020603050405020304" pitchFamily="18" charset="0"/>
            </a:endParaRPr>
          </a:p>
          <a:p>
            <a:pPr algn="just">
              <a:lnSpc>
                <a:spcPct val="115000"/>
              </a:lnSpc>
            </a:pPr>
            <a:r>
              <a:rPr lang="cs-CZ" sz="1200" u="sng" kern="100" dirty="0">
                <a:solidFill>
                  <a:srgbClr val="0000FF"/>
                </a:solidFill>
                <a:effectLst/>
                <a:latin typeface="Myriad Pro Light" panose="020B0403030403020204"/>
                <a:ea typeface="Myriad Pro Light" panose="020B0403030403020204"/>
                <a:cs typeface="Times New Roman" panose="02020603050405020304" pitchFamily="18" charset="0"/>
                <a:hlinkClick r:id="rId2"/>
              </a:rPr>
              <a:t>https://idea.cerge-ei.cz/zpravy/ocekavane-dopady-vladniho-balicku-na-miru-zdaneni-obyvatel</a:t>
            </a:r>
            <a:r>
              <a:rPr lang="cs-CZ" dirty="0"/>
              <a:t>	</a:t>
            </a:r>
            <a:endParaRPr lang="en-US" dirty="0"/>
          </a:p>
        </p:txBody>
      </p:sp>
      <p:sp>
        <p:nvSpPr>
          <p:cNvPr id="5" name="TextovéPole 4">
            <a:extLst>
              <a:ext uri="{FF2B5EF4-FFF2-40B4-BE49-F238E27FC236}">
                <a16:creationId xmlns:a16="http://schemas.microsoft.com/office/drawing/2014/main" id="{566E867D-7C66-E2FA-C2C5-C733767F91E3}"/>
              </a:ext>
            </a:extLst>
          </p:cNvPr>
          <p:cNvSpPr txBox="1"/>
          <p:nvPr/>
        </p:nvSpPr>
        <p:spPr>
          <a:xfrm>
            <a:off x="838199" y="1638038"/>
            <a:ext cx="6094562" cy="383503"/>
          </a:xfrm>
          <a:prstGeom prst="rect">
            <a:avLst/>
          </a:prstGeom>
          <a:noFill/>
        </p:spPr>
        <p:txBody>
          <a:bodyPr wrap="square">
            <a:spAutoFit/>
          </a:bodyPr>
          <a:lstStyle/>
          <a:p>
            <a:pPr algn="just">
              <a:lnSpc>
                <a:spcPct val="115000"/>
              </a:lnSpc>
              <a:spcAft>
                <a:spcPts val="800"/>
              </a:spcAft>
            </a:pPr>
            <a:r>
              <a:rPr lang="cs-CZ" sz="1800" b="1" kern="100" dirty="0">
                <a:effectLst/>
                <a:latin typeface="Myriad Pro" panose="020B0503030403020204"/>
                <a:ea typeface="Myriad Pro Light" panose="020B0403030403020204"/>
                <a:cs typeface="Times New Roman" panose="02020603050405020304" pitchFamily="18" charset="0"/>
              </a:rPr>
              <a:t>Jednotlivé nejvýznamnější změny:</a:t>
            </a:r>
            <a:endParaRPr lang="cs-CZ" sz="1800" kern="100" dirty="0">
              <a:effectLst/>
              <a:latin typeface="Myriad Pro" panose="020B0503030403020204"/>
              <a:ea typeface="Myriad Pro Light" panose="020B0403030403020204"/>
              <a:cs typeface="Times New Roman" panose="02020603050405020304" pitchFamily="18" charset="0"/>
            </a:endParaRPr>
          </a:p>
        </p:txBody>
      </p:sp>
    </p:spTree>
    <p:extLst>
      <p:ext uri="{BB962C8B-B14F-4D97-AF65-F5344CB8AC3E}">
        <p14:creationId xmlns:p14="http://schemas.microsoft.com/office/powerpoint/2010/main" val="4081506620"/>
      </p:ext>
    </p:extLst>
  </p:cSld>
  <p:clrMapOvr>
    <a:masterClrMapping/>
  </p:clrMapOvr>
</p:sld>
</file>

<file path=ppt/theme/theme1.xml><?xml version="1.0" encoding="utf-8"?>
<a:theme xmlns:a="http://schemas.openxmlformats.org/drawingml/2006/main" name="Motiv Office">
  <a:themeElements>
    <a:clrScheme name="ČMKOS">
      <a:dk1>
        <a:sysClr val="windowText" lastClr="000000"/>
      </a:dk1>
      <a:lt1>
        <a:sysClr val="window" lastClr="FFFFFF"/>
      </a:lt1>
      <a:dk2>
        <a:srgbClr val="7F7F7F"/>
      </a:dk2>
      <a:lt2>
        <a:srgbClr val="D9D9D9"/>
      </a:lt2>
      <a:accent1>
        <a:srgbClr val="680000"/>
      </a:accent1>
      <a:accent2>
        <a:srgbClr val="9E0000"/>
      </a:accent2>
      <a:accent3>
        <a:srgbClr val="D1050C"/>
      </a:accent3>
      <a:accent4>
        <a:srgbClr val="F75427"/>
      </a:accent4>
      <a:accent5>
        <a:srgbClr val="ED7D31"/>
      </a:accent5>
      <a:accent6>
        <a:srgbClr val="7F7F7F"/>
      </a:accent6>
      <a:hlink>
        <a:srgbClr val="7F7F7F"/>
      </a:hlink>
      <a:folHlink>
        <a:srgbClr val="7F7F7F"/>
      </a:folHlink>
    </a:clrScheme>
    <a:fontScheme name="ČMKOS - Myriad">
      <a:majorFont>
        <a:latin typeface="Myriad Pro"/>
        <a:ea typeface=""/>
        <a:cs typeface=""/>
      </a:majorFont>
      <a:minorFont>
        <a:latin typeface="Myriad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Šablona pro webináře - rozpracovaná" id="{04401C7E-C88B-4C1C-8A55-6CB488697D47}" vid="{F5D3CF57-D1AA-419B-9280-A7D07AE1AF5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9d18db8-1cad-4aec-ad11-ca8b85595218" xsi:nil="true"/>
    <lcf76f155ced4ddcb4097134ff3c332f xmlns="6555975c-da35-4f10-a629-e9e0102616d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B082A784646E540B3110313F6B98980" ma:contentTypeVersion="17" ma:contentTypeDescription="Vytvoří nový dokument" ma:contentTypeScope="" ma:versionID="7323422492e37f8affa679ca87c3c5a2">
  <xsd:schema xmlns:xsd="http://www.w3.org/2001/XMLSchema" xmlns:xs="http://www.w3.org/2001/XMLSchema" xmlns:p="http://schemas.microsoft.com/office/2006/metadata/properties" xmlns:ns2="6555975c-da35-4f10-a629-e9e0102616d7" xmlns:ns3="19d18db8-1cad-4aec-ad11-ca8b85595218" targetNamespace="http://schemas.microsoft.com/office/2006/metadata/properties" ma:root="true" ma:fieldsID="239349ee02548d364a6443f8739fc7bd" ns2:_="" ns3:_="">
    <xsd:import namespace="6555975c-da35-4f10-a629-e9e0102616d7"/>
    <xsd:import namespace="19d18db8-1cad-4aec-ad11-ca8b855952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5975c-da35-4f10-a629-e9e0102616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Značky obrázků" ma:readOnly="false" ma:fieldId="{5cf76f15-5ced-4ddc-b409-7134ff3c332f}" ma:taxonomyMulti="true" ma:sspId="7359cd2a-4e8b-4c09-9a72-77b5b2dc00a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d18db8-1cad-4aec-ad11-ca8b85595218"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TaxCatchAll" ma:index="22" nillable="true" ma:displayName="Taxonomy Catch All Column" ma:hidden="true" ma:list="{e01c3ba8-3e9b-4763-bed5-6b01305a73ba}" ma:internalName="TaxCatchAll" ma:showField="CatchAllData" ma:web="19d18db8-1cad-4aec-ad11-ca8b855952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29F86-619E-44DA-BE90-EEAD71EC28D3}">
  <ds:schemaRefs>
    <ds:schemaRef ds:uri="http://purl.org/dc/dcmitype/"/>
    <ds:schemaRef ds:uri="http://schemas.microsoft.com/office/2006/documentManagement/types"/>
    <ds:schemaRef ds:uri="http://schemas.microsoft.com/office/2006/metadata/properties"/>
    <ds:schemaRef ds:uri="http://purl.org/dc/elements/1.1/"/>
    <ds:schemaRef ds:uri="6555975c-da35-4f10-a629-e9e0102616d7"/>
    <ds:schemaRef ds:uri="http://www.w3.org/XML/1998/namespace"/>
    <ds:schemaRef ds:uri="19d18db8-1cad-4aec-ad11-ca8b85595218"/>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1999A69-6A13-429C-AFD2-13BD271E52E1}">
  <ds:schemaRefs>
    <ds:schemaRef ds:uri="19d18db8-1cad-4aec-ad11-ca8b85595218"/>
    <ds:schemaRef ds:uri="6555975c-da35-4f10-a629-e9e0102616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A802AE-E2FD-437F-B000-C87398ECB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Šablona pro webináře - V1 (2. 8. 2026)</Template>
  <TotalTime>9408</TotalTime>
  <Words>2291</Words>
  <Application>Microsoft Office PowerPoint</Application>
  <PresentationFormat>Širokoúhlá obrazovka</PresentationFormat>
  <Paragraphs>127</Paragraphs>
  <Slides>31</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31</vt:i4>
      </vt:variant>
    </vt:vector>
  </HeadingPairs>
  <TitlesOfParts>
    <vt:vector size="39" baseType="lpstr">
      <vt:lpstr>Arial</vt:lpstr>
      <vt:lpstr>Calibri</vt:lpstr>
      <vt:lpstr>Myriad Pro</vt:lpstr>
      <vt:lpstr>Myriad Pro Black</vt:lpstr>
      <vt:lpstr>Myriad Pro Light</vt:lpstr>
      <vt:lpstr>Symbol</vt:lpstr>
      <vt:lpstr>Wingdings</vt:lpstr>
      <vt:lpstr>Motiv Office</vt:lpstr>
      <vt:lpstr>Proč jsme nespokojeni?</vt:lpstr>
      <vt:lpstr>Prezentace aplikace PowerPoint</vt:lpstr>
      <vt:lpstr>Prezentace aplikace PowerPoint</vt:lpstr>
      <vt:lpstr>Mzdy, platy a inflace</vt:lpstr>
      <vt:lpstr>Mzdy, platy a inflace</vt:lpstr>
      <vt:lpstr>Mzdy, platy a inflace</vt:lpstr>
      <vt:lpstr>Prezentace aplikace PowerPoint</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Konsolidační balíček – dopady na zaměstnance a jeho rodinu</vt:lpstr>
      <vt:lpstr>Prezentace aplikace PowerPoint</vt:lpstr>
      <vt:lpstr>Prezentace aplikace PowerPoint</vt:lpstr>
      <vt:lpstr>Prezentace aplikace PowerPoint</vt:lpstr>
      <vt:lpstr>Prezentace aplikace PowerPoint</vt:lpstr>
      <vt:lpstr>Chceme s tím něco dále dělat?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Václav Procházka</dc:creator>
  <cp:lastModifiedBy>Středula Josef</cp:lastModifiedBy>
  <cp:revision>29</cp:revision>
  <cp:lastPrinted>2023-10-19T13:22:50Z</cp:lastPrinted>
  <dcterms:created xsi:type="dcterms:W3CDTF">2023-10-05T06:16:03Z</dcterms:created>
  <dcterms:modified xsi:type="dcterms:W3CDTF">2023-10-24T07:03:50Z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0x0101000B082A784646E540B3110313F6B98980</vt:lpwstr>
  </property>
  <property fmtid="{D5CDD505-2E9C-101B-9397-08002B2CF9AE}" pid="3" name="MediaServiceImageTags">
    <vt:lpwstr/>
  </property>
</Properties>
</file>